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9"/>
  </p:notesMasterIdLst>
  <p:sldIdLst>
    <p:sldId id="256" r:id="rId2"/>
    <p:sldId id="257" r:id="rId3"/>
    <p:sldId id="258" r:id="rId4"/>
    <p:sldId id="275" r:id="rId5"/>
    <p:sldId id="283" r:id="rId6"/>
    <p:sldId id="260" r:id="rId7"/>
    <p:sldId id="261" r:id="rId8"/>
    <p:sldId id="262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04B5036F-076B-410C-BD3E-FB2C8DD181CA}">
          <p14:sldIdLst/>
        </p14:section>
        <p14:section name="Sezione senza titolo" id="{69AC8DD8-93B3-4D4D-88D4-0891CBE96A71}">
          <p14:sldIdLst>
            <p14:sldId id="256"/>
            <p14:sldId id="257"/>
            <p14:sldId id="258"/>
            <p14:sldId id="275"/>
            <p14:sldId id="283"/>
            <p14:sldId id="260"/>
            <p14:sldId id="261"/>
            <p14:sldId id="262"/>
            <p14:sldId id="276"/>
            <p14:sldId id="277"/>
            <p14:sldId id="278"/>
            <p14:sldId id="279"/>
            <p14:sldId id="280"/>
            <p14:sldId id="281"/>
            <p14:sldId id="282"/>
            <p14:sldId id="267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Properzi" initials="AP" lastIdx="4" clrIdx="0">
    <p:extLst>
      <p:ext uri="{19B8F6BF-5375-455C-9EA6-DF929625EA0E}">
        <p15:presenceInfo xmlns:p15="http://schemas.microsoft.com/office/powerpoint/2012/main" userId="dc3bfde282994a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79777" autoAdjust="0"/>
  </p:normalViewPr>
  <p:slideViewPr>
    <p:cSldViewPr snapToGrid="0">
      <p:cViewPr varScale="1">
        <p:scale>
          <a:sx n="54" d="100"/>
          <a:sy n="54" d="100"/>
        </p:scale>
        <p:origin x="1122" y="60"/>
      </p:cViewPr>
      <p:guideLst/>
    </p:cSldViewPr>
  </p:slideViewPr>
  <p:outlineViewPr>
    <p:cViewPr>
      <p:scale>
        <a:sx n="33" d="100"/>
        <a:sy n="33" d="100"/>
      </p:scale>
      <p:origin x="0" y="-624"/>
    </p:cViewPr>
  </p:outlineViewPr>
  <p:notesTextViewPr>
    <p:cViewPr>
      <p:scale>
        <a:sx n="1" d="1"/>
        <a:sy n="1" d="1"/>
      </p:scale>
      <p:origin x="0" y="-27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xcel%20dati%20is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rafici%20linear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rafici%20linear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xcel%20dati%20ista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rafici%20linear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xcel%20dati%20ista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rafici%20linear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xcel%20dati%20ista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rafici%20lineari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xcel%20dati%20ist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xcel%20dati%20ist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rafici%20linear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xcel%20dati%20ist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rafici%20linear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xcel%20dati%20ista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grafici%20linear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excel%20dati%20ista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ISTAT - ESAMI DI LABORATORIO TUTTI I PAZIENTI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'ESami di Laboratorio'!$L$28:$L$37</c:f>
              <c:strCache>
                <c:ptCount val="10"/>
                <c:pt idx="1">
                  <c:v>0-14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65-69</c:v>
                </c:pt>
                <c:pt idx="8">
                  <c:v>70-79</c:v>
                </c:pt>
                <c:pt idx="9">
                  <c:v>80 e più</c:v>
                </c:pt>
              </c:strCache>
            </c:strRef>
          </c:cat>
          <c:val>
            <c:numRef>
              <c:f>'ESami di Laboratorio'!$M$28:$M$37</c:f>
              <c:numCache>
                <c:formatCode>0.0</c:formatCode>
                <c:ptCount val="10"/>
                <c:pt idx="1">
                  <c:v>5.0999999999999996</c:v>
                </c:pt>
                <c:pt idx="2">
                  <c:v>8</c:v>
                </c:pt>
                <c:pt idx="3">
                  <c:v>13.8</c:v>
                </c:pt>
                <c:pt idx="4">
                  <c:v>14.6</c:v>
                </c:pt>
                <c:pt idx="5">
                  <c:v>17.2</c:v>
                </c:pt>
                <c:pt idx="6">
                  <c:v>24.2</c:v>
                </c:pt>
                <c:pt idx="7">
                  <c:v>32.299999999999997</c:v>
                </c:pt>
                <c:pt idx="8">
                  <c:v>38.5</c:v>
                </c:pt>
                <c:pt idx="9">
                  <c:v>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6-4530-8FBC-368218F26B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10043760"/>
        <c:axId val="2048665536"/>
      </c:barChart>
      <c:catAx>
        <c:axId val="2110043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8665536"/>
        <c:crosses val="autoZero"/>
        <c:auto val="1"/>
        <c:lblAlgn val="ctr"/>
        <c:lblOffset val="100"/>
        <c:noMultiLvlLbl val="0"/>
      </c:catAx>
      <c:valAx>
        <c:axId val="2048665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11004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dirty="0"/>
              <a:t>numero medio visite specialistiche</a:t>
            </a:r>
          </a:p>
        </c:rich>
      </c:tx>
      <c:layout>
        <c:manualLayout>
          <c:xMode val="edge"/>
          <c:yMode val="edge"/>
          <c:x val="0.10862168632511639"/>
          <c:y val="3.78486358546981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8842687577399782E-2"/>
          <c:y val="0.18406930709657718"/>
          <c:w val="0.92966768867063299"/>
          <c:h val="0.6532856473022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'accertamenti totali divisi'!$B$33</c:f>
              <c:strCache>
                <c:ptCount val="1"/>
                <c:pt idx="0">
                  <c:v>visite specialistiche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'accertamenti totali divisi'!$A$34:$A$44</c:f>
              <c:strCache>
                <c:ptCount val="11"/>
                <c:pt idx="0">
                  <c:v>0-10</c:v>
                </c:pt>
                <c:pt idx="1">
                  <c:v>11 20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101-110</c:v>
                </c:pt>
              </c:strCache>
            </c:strRef>
          </c:cat>
          <c:val>
            <c:numRef>
              <c:f>'accertamenti totali divisi'!$B$34:$B$44</c:f>
              <c:numCache>
                <c:formatCode>General</c:formatCode>
                <c:ptCount val="11"/>
                <c:pt idx="0">
                  <c:v>0.3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0.8</c:v>
                </c:pt>
                <c:pt idx="5">
                  <c:v>1</c:v>
                </c:pt>
                <c:pt idx="6">
                  <c:v>1.5</c:v>
                </c:pt>
                <c:pt idx="7">
                  <c:v>2.4</c:v>
                </c:pt>
                <c:pt idx="8">
                  <c:v>2.2000000000000002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2-4948-8AC1-8F96FAC6A5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24618367"/>
        <c:axId val="1945895535"/>
      </c:barChart>
      <c:catAx>
        <c:axId val="2024618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45895535"/>
        <c:crosses val="autoZero"/>
        <c:auto val="1"/>
        <c:lblAlgn val="ctr"/>
        <c:lblOffset val="100"/>
        <c:noMultiLvlLbl val="0"/>
      </c:catAx>
      <c:valAx>
        <c:axId val="19458955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4618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Numero medio</a:t>
            </a:r>
            <a:r>
              <a:rPr lang="en-US" baseline="0"/>
              <a:t> prescrizioni farmaci per sesso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FARMACI!$B$16:$B$17</c:f>
              <c:strCache>
                <c:ptCount val="2"/>
                <c:pt idx="0">
                  <c:v>numero medio prescrizione farmaci per sesso</c:v>
                </c:pt>
                <c:pt idx="1">
                  <c:v>maschi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strRef>
              <c:f>FARMACI!$A$18:$A$28</c:f>
              <c:strCache>
                <c:ptCount val="11"/>
                <c:pt idx="0">
                  <c:v>0-10</c:v>
                </c:pt>
                <c:pt idx="1">
                  <c:v>11 20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101-110</c:v>
                </c:pt>
              </c:strCache>
            </c:strRef>
          </c:cat>
          <c:val>
            <c:numRef>
              <c:f>FARMACI!$B$18:$B$28</c:f>
              <c:numCache>
                <c:formatCode>General</c:formatCode>
                <c:ptCount val="11"/>
                <c:pt idx="0">
                  <c:v>1.2</c:v>
                </c:pt>
                <c:pt idx="1">
                  <c:v>2</c:v>
                </c:pt>
                <c:pt idx="2">
                  <c:v>2.7</c:v>
                </c:pt>
                <c:pt idx="3">
                  <c:v>3.3</c:v>
                </c:pt>
                <c:pt idx="4">
                  <c:v>6.3</c:v>
                </c:pt>
                <c:pt idx="5">
                  <c:v>12.1</c:v>
                </c:pt>
                <c:pt idx="6">
                  <c:v>28.9</c:v>
                </c:pt>
                <c:pt idx="7">
                  <c:v>56.6</c:v>
                </c:pt>
                <c:pt idx="8">
                  <c:v>48.4</c:v>
                </c:pt>
                <c:pt idx="9">
                  <c:v>46.8</c:v>
                </c:pt>
                <c:pt idx="10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9D-4473-95A0-173BC8802A5E}"/>
            </c:ext>
          </c:extLst>
        </c:ser>
        <c:ser>
          <c:idx val="1"/>
          <c:order val="1"/>
          <c:tx>
            <c:strRef>
              <c:f>FARMACI!$C$16:$C$17</c:f>
              <c:strCache>
                <c:ptCount val="2"/>
                <c:pt idx="0">
                  <c:v>numero medio prescrizione farmaci per sesso</c:v>
                </c:pt>
                <c:pt idx="1">
                  <c:v>femmine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FARMACI!$A$18:$A$28</c:f>
              <c:strCache>
                <c:ptCount val="11"/>
                <c:pt idx="0">
                  <c:v>0-10</c:v>
                </c:pt>
                <c:pt idx="1">
                  <c:v>11 20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101-110</c:v>
                </c:pt>
              </c:strCache>
            </c:strRef>
          </c:cat>
          <c:val>
            <c:numRef>
              <c:f>FARMACI!$C$18:$C$28</c:f>
              <c:numCache>
                <c:formatCode>General</c:formatCode>
                <c:ptCount val="11"/>
                <c:pt idx="0">
                  <c:v>0.5</c:v>
                </c:pt>
                <c:pt idx="1">
                  <c:v>2.5</c:v>
                </c:pt>
                <c:pt idx="2">
                  <c:v>3.2</c:v>
                </c:pt>
                <c:pt idx="3">
                  <c:v>4.8</c:v>
                </c:pt>
                <c:pt idx="4">
                  <c:v>7.3</c:v>
                </c:pt>
                <c:pt idx="5">
                  <c:v>14.2</c:v>
                </c:pt>
                <c:pt idx="6">
                  <c:v>26.4</c:v>
                </c:pt>
                <c:pt idx="7">
                  <c:v>49.5</c:v>
                </c:pt>
                <c:pt idx="8">
                  <c:v>60.5</c:v>
                </c:pt>
                <c:pt idx="9">
                  <c:v>52.5</c:v>
                </c:pt>
                <c:pt idx="10">
                  <c:v>36.700000000000003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9D-4473-95A0-173BC8802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22704"/>
        <c:axId val="145848960"/>
      </c:lineChart>
      <c:catAx>
        <c:axId val="15692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848960"/>
        <c:crosses val="autoZero"/>
        <c:auto val="1"/>
        <c:lblAlgn val="ctr"/>
        <c:lblOffset val="100"/>
        <c:noMultiLvlLbl val="0"/>
      </c:catAx>
      <c:valAx>
        <c:axId val="14584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692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ISTAT-ESAMI</a:t>
            </a:r>
            <a:r>
              <a:rPr lang="en-US" baseline="0"/>
              <a:t> DI LABORATORIO DIVISI PER SESSO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'ESami di Laboratorio'!$M$39:$M$40</c:f>
              <c:strCache>
                <c:ptCount val="2"/>
                <c:pt idx="0">
                  <c:v>Esami di Laboratorio maschi</c:v>
                </c:pt>
                <c:pt idx="1">
                  <c:v>maschi 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strRef>
              <c:f>'ESami di Laboratorio'!$L$41:$L$49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65-69</c:v>
                </c:pt>
                <c:pt idx="7">
                  <c:v>70-79</c:v>
                </c:pt>
                <c:pt idx="8">
                  <c:v>80 e più</c:v>
                </c:pt>
              </c:strCache>
            </c:strRef>
          </c:cat>
          <c:val>
            <c:numRef>
              <c:f>'ESami di Laboratorio'!$M$41:$M$49</c:f>
              <c:numCache>
                <c:formatCode>0.0</c:formatCode>
                <c:ptCount val="9"/>
                <c:pt idx="0">
                  <c:v>5.3</c:v>
                </c:pt>
                <c:pt idx="1">
                  <c:v>6.2</c:v>
                </c:pt>
                <c:pt idx="2">
                  <c:v>7.5</c:v>
                </c:pt>
                <c:pt idx="3">
                  <c:v>11.2</c:v>
                </c:pt>
                <c:pt idx="4">
                  <c:v>15</c:v>
                </c:pt>
                <c:pt idx="5">
                  <c:v>23.9</c:v>
                </c:pt>
                <c:pt idx="6">
                  <c:v>34</c:v>
                </c:pt>
                <c:pt idx="7">
                  <c:v>38.299999999999997</c:v>
                </c:pt>
                <c:pt idx="8">
                  <c:v>42.1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19-4B82-AA3D-FBD42D2E84C2}"/>
            </c:ext>
          </c:extLst>
        </c:ser>
        <c:ser>
          <c:idx val="1"/>
          <c:order val="1"/>
          <c:tx>
            <c:strRef>
              <c:f>'ESami di Laboratorio'!$N$39:$N$40</c:f>
              <c:strCache>
                <c:ptCount val="2"/>
                <c:pt idx="0">
                  <c:v>Esami di Laboratorio maschi</c:v>
                </c:pt>
                <c:pt idx="1">
                  <c:v>femmine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'ESami di Laboratorio'!$L$41:$L$49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65-69</c:v>
                </c:pt>
                <c:pt idx="7">
                  <c:v>70-79</c:v>
                </c:pt>
                <c:pt idx="8">
                  <c:v>80 e più</c:v>
                </c:pt>
              </c:strCache>
            </c:strRef>
          </c:cat>
          <c:val>
            <c:numRef>
              <c:f>'ESami di Laboratorio'!$N$41:$N$49</c:f>
              <c:numCache>
                <c:formatCode>0.0</c:formatCode>
                <c:ptCount val="9"/>
                <c:pt idx="0">
                  <c:v>4.8</c:v>
                </c:pt>
                <c:pt idx="1">
                  <c:v>9.9</c:v>
                </c:pt>
                <c:pt idx="2">
                  <c:v>20.100000000000001</c:v>
                </c:pt>
                <c:pt idx="3">
                  <c:v>18</c:v>
                </c:pt>
                <c:pt idx="4">
                  <c:v>19.399999999999999</c:v>
                </c:pt>
                <c:pt idx="5">
                  <c:v>24.5</c:v>
                </c:pt>
                <c:pt idx="6">
                  <c:v>30.8</c:v>
                </c:pt>
                <c:pt idx="7">
                  <c:v>38.75</c:v>
                </c:pt>
                <c:pt idx="8">
                  <c:v>37.700000000000003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19-4B82-AA3D-FBD42D2E8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737280"/>
        <c:axId val="89240912"/>
      </c:lineChart>
      <c:catAx>
        <c:axId val="211273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240912"/>
        <c:crosses val="autoZero"/>
        <c:auto val="1"/>
        <c:lblAlgn val="ctr"/>
        <c:lblOffset val="100"/>
        <c:noMultiLvlLbl val="0"/>
      </c:catAx>
      <c:valAx>
        <c:axId val="8924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273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NUMERO</a:t>
            </a:r>
            <a:r>
              <a:rPr lang="it-IT" baseline="0" dirty="0"/>
              <a:t> ESAMI DI LABORATORIO DIVISI PER SESSO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'accertamenti diagnostici'!$B$17:$B$18</c:f>
              <c:strCache>
                <c:ptCount val="2"/>
                <c:pt idx="0">
                  <c:v>numero esami di laboratorio divisi per sesso</c:v>
                </c:pt>
                <c:pt idx="1">
                  <c:v>maschi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strRef>
              <c:f>'accertamenti diagnostici'!$A$19:$A$29</c:f>
              <c:strCache>
                <c:ptCount val="11"/>
                <c:pt idx="0">
                  <c:v>0-10</c:v>
                </c:pt>
                <c:pt idx="1">
                  <c:v>11 20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101-110</c:v>
                </c:pt>
              </c:strCache>
            </c:strRef>
          </c:cat>
          <c:val>
            <c:numRef>
              <c:f>'accertamenti diagnostici'!$B$19:$B$29</c:f>
              <c:numCache>
                <c:formatCode>General</c:formatCode>
                <c:ptCount val="11"/>
                <c:pt idx="0">
                  <c:v>0.41</c:v>
                </c:pt>
                <c:pt idx="1">
                  <c:v>2.14</c:v>
                </c:pt>
                <c:pt idx="2">
                  <c:v>3.06</c:v>
                </c:pt>
                <c:pt idx="3">
                  <c:v>4.34</c:v>
                </c:pt>
                <c:pt idx="4">
                  <c:v>3.7</c:v>
                </c:pt>
                <c:pt idx="5">
                  <c:v>4.7</c:v>
                </c:pt>
                <c:pt idx="6">
                  <c:v>7.4</c:v>
                </c:pt>
                <c:pt idx="7">
                  <c:v>9.4</c:v>
                </c:pt>
                <c:pt idx="8">
                  <c:v>8.6</c:v>
                </c:pt>
                <c:pt idx="9">
                  <c:v>5.3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63-47B3-869E-DAD4C3B3271A}"/>
            </c:ext>
          </c:extLst>
        </c:ser>
        <c:ser>
          <c:idx val="1"/>
          <c:order val="1"/>
          <c:tx>
            <c:strRef>
              <c:f>'accertamenti diagnostici'!$C$17:$C$18</c:f>
              <c:strCache>
                <c:ptCount val="2"/>
                <c:pt idx="0">
                  <c:v>numero esami di laboratorio divisi per sesso</c:v>
                </c:pt>
                <c:pt idx="1">
                  <c:v>femmine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'accertamenti diagnostici'!$A$19:$A$29</c:f>
              <c:strCache>
                <c:ptCount val="11"/>
                <c:pt idx="0">
                  <c:v>0-10</c:v>
                </c:pt>
                <c:pt idx="1">
                  <c:v>11 20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101-110</c:v>
                </c:pt>
              </c:strCache>
            </c:strRef>
          </c:cat>
          <c:val>
            <c:numRef>
              <c:f>'accertamenti diagnostici'!$C$19:$C$29</c:f>
              <c:numCache>
                <c:formatCode>General</c:formatCode>
                <c:ptCount val="11"/>
                <c:pt idx="0">
                  <c:v>0.79</c:v>
                </c:pt>
                <c:pt idx="1">
                  <c:v>2.06</c:v>
                </c:pt>
                <c:pt idx="2">
                  <c:v>3.04</c:v>
                </c:pt>
                <c:pt idx="3">
                  <c:v>4.46</c:v>
                </c:pt>
                <c:pt idx="4">
                  <c:v>4</c:v>
                </c:pt>
                <c:pt idx="5">
                  <c:v>5</c:v>
                </c:pt>
                <c:pt idx="6">
                  <c:v>8.6</c:v>
                </c:pt>
                <c:pt idx="7">
                  <c:v>11.7</c:v>
                </c:pt>
                <c:pt idx="8">
                  <c:v>14</c:v>
                </c:pt>
                <c:pt idx="9">
                  <c:v>13</c:v>
                </c:pt>
                <c:pt idx="10">
                  <c:v>16.5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63-47B3-869E-DAD4C3B32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090656"/>
        <c:axId val="145868096"/>
      </c:lineChart>
      <c:catAx>
        <c:axId val="15109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868096"/>
        <c:crosses val="autoZero"/>
        <c:auto val="1"/>
        <c:lblAlgn val="ctr"/>
        <c:lblOffset val="100"/>
        <c:noMultiLvlLbl val="0"/>
      </c:catAx>
      <c:valAx>
        <c:axId val="1458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109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ISTAT-ESAMI STRUMENTALI DIVISI PER SESSO</a:t>
            </a:r>
          </a:p>
        </c:rich>
      </c:tx>
      <c:layout>
        <c:manualLayout>
          <c:xMode val="edge"/>
          <c:yMode val="edge"/>
          <c:x val="0.45857633420822397"/>
          <c:y val="2.8571428571428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0770603674540682"/>
          <c:y val="0.20995238095238095"/>
          <c:w val="0.88396062992125979"/>
          <c:h val="0.60398387701537304"/>
        </c:manualLayout>
      </c:layout>
      <c:lineChart>
        <c:grouping val="standard"/>
        <c:varyColors val="0"/>
        <c:ser>
          <c:idx val="0"/>
          <c:order val="0"/>
          <c:tx>
            <c:strRef>
              <c:f>'ESAMI STRUMENTALI'!$M$43:$M$44</c:f>
              <c:strCache>
                <c:ptCount val="2"/>
                <c:pt idx="0">
                  <c:v>Esami strumentali femmine</c:v>
                </c:pt>
                <c:pt idx="1">
                  <c:v>maschi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strRef>
              <c:f>'ESAMI STRUMENTALI'!$L$45:$L$53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65-69</c:v>
                </c:pt>
                <c:pt idx="7">
                  <c:v>70-79</c:v>
                </c:pt>
                <c:pt idx="8">
                  <c:v>80 e più</c:v>
                </c:pt>
              </c:strCache>
            </c:strRef>
          </c:cat>
          <c:val>
            <c:numRef>
              <c:f>'ESAMI STRUMENTALI'!$M$45:$M$53</c:f>
              <c:numCache>
                <c:formatCode>0.0</c:formatCode>
                <c:ptCount val="9"/>
                <c:pt idx="0">
                  <c:v>2.2000000000000002</c:v>
                </c:pt>
                <c:pt idx="1">
                  <c:v>3.2</c:v>
                </c:pt>
                <c:pt idx="2">
                  <c:v>3.3</c:v>
                </c:pt>
                <c:pt idx="3">
                  <c:v>4.0999999999999996</c:v>
                </c:pt>
                <c:pt idx="4">
                  <c:v>6.1</c:v>
                </c:pt>
                <c:pt idx="5">
                  <c:v>8.9</c:v>
                </c:pt>
                <c:pt idx="6">
                  <c:v>13.1</c:v>
                </c:pt>
                <c:pt idx="7">
                  <c:v>13.95</c:v>
                </c:pt>
                <c:pt idx="8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E5-4F05-94B2-7ECF874F2BD6}"/>
            </c:ext>
          </c:extLst>
        </c:ser>
        <c:ser>
          <c:idx val="1"/>
          <c:order val="1"/>
          <c:tx>
            <c:strRef>
              <c:f>'ESAMI STRUMENTALI'!$N$43:$N$44</c:f>
              <c:strCache>
                <c:ptCount val="2"/>
                <c:pt idx="0">
                  <c:v>Esami strumentali femmine</c:v>
                </c:pt>
                <c:pt idx="1">
                  <c:v>femmine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'ESAMI STRUMENTALI'!$L$45:$L$53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65-69</c:v>
                </c:pt>
                <c:pt idx="7">
                  <c:v>70-79</c:v>
                </c:pt>
                <c:pt idx="8">
                  <c:v>80 e più</c:v>
                </c:pt>
              </c:strCache>
            </c:strRef>
          </c:cat>
          <c:val>
            <c:numRef>
              <c:f>'ESAMI STRUMENTALI'!$N$45:$N$53</c:f>
              <c:numCache>
                <c:formatCode>0.0</c:formatCode>
                <c:ptCount val="9"/>
                <c:pt idx="0">
                  <c:v>1.9</c:v>
                </c:pt>
                <c:pt idx="1">
                  <c:v>3.7</c:v>
                </c:pt>
                <c:pt idx="2">
                  <c:v>9.3000000000000007</c:v>
                </c:pt>
                <c:pt idx="3">
                  <c:v>10.4</c:v>
                </c:pt>
                <c:pt idx="4">
                  <c:v>12.1</c:v>
                </c:pt>
                <c:pt idx="5">
                  <c:v>14</c:v>
                </c:pt>
                <c:pt idx="6">
                  <c:v>16.2</c:v>
                </c:pt>
                <c:pt idx="7">
                  <c:v>15.1</c:v>
                </c:pt>
                <c:pt idx="8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E5-4F05-94B2-7ECF874F2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02624"/>
        <c:axId val="90328752"/>
      </c:lineChart>
      <c:catAx>
        <c:axId val="8740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328752"/>
        <c:crosses val="autoZero"/>
        <c:auto val="1"/>
        <c:lblAlgn val="ctr"/>
        <c:lblOffset val="100"/>
        <c:noMultiLvlLbl val="0"/>
      </c:catAx>
      <c:valAx>
        <c:axId val="9032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402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NUMERO</a:t>
            </a:r>
            <a:r>
              <a:rPr lang="en-US" baseline="0" dirty="0"/>
              <a:t> ESAMI STRUMENTALI DIVISI PER SESSO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'accertamenti diagnostici'!$B$47:$B$48</c:f>
              <c:strCache>
                <c:ptCount val="2"/>
                <c:pt idx="0">
                  <c:v>numero  esami strumentali divisi per sesso</c:v>
                </c:pt>
                <c:pt idx="1">
                  <c:v>maschi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strRef>
              <c:f>'accertamenti diagnostici'!$A$49:$A$59</c:f>
              <c:strCache>
                <c:ptCount val="11"/>
                <c:pt idx="0">
                  <c:v>0-10</c:v>
                </c:pt>
                <c:pt idx="1">
                  <c:v>11 20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101-110</c:v>
                </c:pt>
              </c:strCache>
            </c:strRef>
          </c:cat>
          <c:val>
            <c:numRef>
              <c:f>'accertamenti diagnostici'!$B$49:$B$59</c:f>
              <c:numCache>
                <c:formatCode>General</c:formatCode>
                <c:ptCount val="11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0.7</c:v>
                </c:pt>
                <c:pt idx="5">
                  <c:v>1</c:v>
                </c:pt>
                <c:pt idx="6">
                  <c:v>1.8</c:v>
                </c:pt>
                <c:pt idx="7">
                  <c:v>2.8</c:v>
                </c:pt>
                <c:pt idx="8">
                  <c:v>2.5</c:v>
                </c:pt>
                <c:pt idx="9">
                  <c:v>1.2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74-4733-9974-FBFED3321D64}"/>
            </c:ext>
          </c:extLst>
        </c:ser>
        <c:ser>
          <c:idx val="1"/>
          <c:order val="1"/>
          <c:tx>
            <c:strRef>
              <c:f>'accertamenti diagnostici'!$C$47:$C$48</c:f>
              <c:strCache>
                <c:ptCount val="2"/>
                <c:pt idx="0">
                  <c:v>numero  esami strumentali divisi per sesso</c:v>
                </c:pt>
                <c:pt idx="1">
                  <c:v>femmine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'accertamenti diagnostici'!$A$49:$A$59</c:f>
              <c:strCache>
                <c:ptCount val="11"/>
                <c:pt idx="0">
                  <c:v>0-10</c:v>
                </c:pt>
                <c:pt idx="1">
                  <c:v>11 20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101-110</c:v>
                </c:pt>
              </c:strCache>
            </c:strRef>
          </c:cat>
          <c:val>
            <c:numRef>
              <c:f>'accertamenti diagnostici'!$C$49:$C$59</c:f>
              <c:numCache>
                <c:formatCode>General</c:formatCode>
                <c:ptCount val="11"/>
                <c:pt idx="0">
                  <c:v>0.2</c:v>
                </c:pt>
                <c:pt idx="1">
                  <c:v>0.5</c:v>
                </c:pt>
                <c:pt idx="2">
                  <c:v>0.7</c:v>
                </c:pt>
                <c:pt idx="3">
                  <c:v>0.9</c:v>
                </c:pt>
                <c:pt idx="4">
                  <c:v>1.6</c:v>
                </c:pt>
                <c:pt idx="5">
                  <c:v>2</c:v>
                </c:pt>
                <c:pt idx="6">
                  <c:v>2.6</c:v>
                </c:pt>
                <c:pt idx="7">
                  <c:v>3.3</c:v>
                </c:pt>
                <c:pt idx="8">
                  <c:v>2.5</c:v>
                </c:pt>
                <c:pt idx="9">
                  <c:v>1</c:v>
                </c:pt>
                <c:pt idx="10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74-4733-9974-FBFED3321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027040"/>
        <c:axId val="160633296"/>
      </c:lineChart>
      <c:catAx>
        <c:axId val="15802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633296"/>
        <c:crosses val="autoZero"/>
        <c:auto val="1"/>
        <c:lblAlgn val="ctr"/>
        <c:lblOffset val="100"/>
        <c:noMultiLvlLbl val="0"/>
      </c:catAx>
      <c:valAx>
        <c:axId val="16063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02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396039899935973E-2"/>
          <c:y val="0.80025449965110518"/>
          <c:w val="0.87520792020012805"/>
          <c:h val="0.19974550034889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'visite specialistiche'!$T$45:$T$46</c:f>
              <c:strCache>
                <c:ptCount val="2"/>
                <c:pt idx="0">
                  <c:v>visite specialistiche maschi</c:v>
                </c:pt>
                <c:pt idx="1">
                  <c:v>maschi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strRef>
              <c:f>'visite specialistiche'!$S$47:$S$55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65-69</c:v>
                </c:pt>
                <c:pt idx="7">
                  <c:v>70-79</c:v>
                </c:pt>
                <c:pt idx="8">
                  <c:v>80 e più</c:v>
                </c:pt>
              </c:strCache>
            </c:strRef>
          </c:cat>
          <c:val>
            <c:numRef>
              <c:f>'visite specialistiche'!$T$47:$T$55</c:f>
              <c:numCache>
                <c:formatCode>0.0</c:formatCode>
                <c:ptCount val="9"/>
                <c:pt idx="0">
                  <c:v>31.2</c:v>
                </c:pt>
                <c:pt idx="1">
                  <c:v>13.7</c:v>
                </c:pt>
                <c:pt idx="2">
                  <c:v>16.2</c:v>
                </c:pt>
                <c:pt idx="3">
                  <c:v>17.2</c:v>
                </c:pt>
                <c:pt idx="4">
                  <c:v>21.1</c:v>
                </c:pt>
                <c:pt idx="5">
                  <c:v>28.9</c:v>
                </c:pt>
                <c:pt idx="6">
                  <c:v>37.1</c:v>
                </c:pt>
                <c:pt idx="7">
                  <c:v>45.5</c:v>
                </c:pt>
                <c:pt idx="8">
                  <c:v>49.8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5F-4B76-894D-53BB31207C8C}"/>
            </c:ext>
          </c:extLst>
        </c:ser>
        <c:ser>
          <c:idx val="1"/>
          <c:order val="1"/>
          <c:tx>
            <c:strRef>
              <c:f>'visite specialistiche'!$U$45:$U$46</c:f>
              <c:strCache>
                <c:ptCount val="2"/>
                <c:pt idx="0">
                  <c:v>visite specialistiche maschi</c:v>
                </c:pt>
                <c:pt idx="1">
                  <c:v>femmine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'visite specialistiche'!$S$47:$S$55</c:f>
              <c:strCache>
                <c:ptCount val="9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65-69</c:v>
                </c:pt>
                <c:pt idx="7">
                  <c:v>70-79</c:v>
                </c:pt>
                <c:pt idx="8">
                  <c:v>80 e più</c:v>
                </c:pt>
              </c:strCache>
            </c:strRef>
          </c:cat>
          <c:val>
            <c:numRef>
              <c:f>'visite specialistiche'!$U$47:$U$55</c:f>
              <c:numCache>
                <c:formatCode>General</c:formatCode>
                <c:ptCount val="9"/>
                <c:pt idx="0">
                  <c:v>29.6</c:v>
                </c:pt>
                <c:pt idx="1">
                  <c:v>20.399999999999999</c:v>
                </c:pt>
                <c:pt idx="2">
                  <c:v>32.200000000000003</c:v>
                </c:pt>
                <c:pt idx="3">
                  <c:v>30.6</c:v>
                </c:pt>
                <c:pt idx="4">
                  <c:v>33.4</c:v>
                </c:pt>
                <c:pt idx="5">
                  <c:v>35.4</c:v>
                </c:pt>
                <c:pt idx="6">
                  <c:v>44.2</c:v>
                </c:pt>
                <c:pt idx="7">
                  <c:v>47.2</c:v>
                </c:pt>
                <c:pt idx="8">
                  <c:v>44.2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5F-4B76-894D-53BB31207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82944"/>
        <c:axId val="2033423664"/>
      </c:lineChart>
      <c:catAx>
        <c:axId val="929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3423664"/>
        <c:crosses val="autoZero"/>
        <c:auto val="1"/>
        <c:lblAlgn val="ctr"/>
        <c:lblOffset val="100"/>
        <c:noMultiLvlLbl val="0"/>
      </c:catAx>
      <c:valAx>
        <c:axId val="203342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29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NUMERO VISITE SPECIALISTICHE DIVISE PER SESSO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'accertamenti diagnostici'!$B$32:$B$33</c:f>
              <c:strCache>
                <c:ptCount val="2"/>
                <c:pt idx="0">
                  <c:v>numero visite specialistiche divise per sesso</c:v>
                </c:pt>
                <c:pt idx="1">
                  <c:v>maschi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strRef>
              <c:f>'accertamenti diagnostici'!$A$34:$A$44</c:f>
              <c:strCache>
                <c:ptCount val="11"/>
                <c:pt idx="0">
                  <c:v>0-10</c:v>
                </c:pt>
                <c:pt idx="1">
                  <c:v>11 20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101-110</c:v>
                </c:pt>
              </c:strCache>
            </c:strRef>
          </c:cat>
          <c:val>
            <c:numRef>
              <c:f>'accertamenti diagnostici'!$B$34:$B$44</c:f>
              <c:numCache>
                <c:formatCode>General</c:formatCode>
                <c:ptCount val="11"/>
                <c:pt idx="0">
                  <c:v>0.1</c:v>
                </c:pt>
                <c:pt idx="1">
                  <c:v>0.3</c:v>
                </c:pt>
                <c:pt idx="2">
                  <c:v>0.35</c:v>
                </c:pt>
                <c:pt idx="3">
                  <c:v>0.39</c:v>
                </c:pt>
                <c:pt idx="4">
                  <c:v>0.4</c:v>
                </c:pt>
                <c:pt idx="5">
                  <c:v>0.48</c:v>
                </c:pt>
                <c:pt idx="6">
                  <c:v>0.7</c:v>
                </c:pt>
                <c:pt idx="7">
                  <c:v>1.07</c:v>
                </c:pt>
                <c:pt idx="8">
                  <c:v>0.8</c:v>
                </c:pt>
                <c:pt idx="9">
                  <c:v>0.3</c:v>
                </c:pt>
                <c:pt idx="1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53-4ECE-BBBE-87EBBC8B9AC2}"/>
            </c:ext>
          </c:extLst>
        </c:ser>
        <c:ser>
          <c:idx val="1"/>
          <c:order val="1"/>
          <c:tx>
            <c:strRef>
              <c:f>'accertamenti diagnostici'!$C$32:$C$33</c:f>
              <c:strCache>
                <c:ptCount val="2"/>
                <c:pt idx="0">
                  <c:v>numero visite specialistiche divise per sesso</c:v>
                </c:pt>
                <c:pt idx="1">
                  <c:v>femmine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'accertamenti diagnostici'!$A$34:$A$44</c:f>
              <c:strCache>
                <c:ptCount val="11"/>
                <c:pt idx="0">
                  <c:v>0-10</c:v>
                </c:pt>
                <c:pt idx="1">
                  <c:v>11 20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101-110</c:v>
                </c:pt>
              </c:strCache>
            </c:strRef>
          </c:cat>
          <c:val>
            <c:numRef>
              <c:f>'accertamenti diagnostici'!$C$34:$C$44</c:f>
              <c:numCache>
                <c:formatCode>General</c:formatCode>
                <c:ptCount val="11"/>
                <c:pt idx="0">
                  <c:v>0.2</c:v>
                </c:pt>
                <c:pt idx="1">
                  <c:v>0.3</c:v>
                </c:pt>
                <c:pt idx="2">
                  <c:v>0.35</c:v>
                </c:pt>
                <c:pt idx="3">
                  <c:v>0.41</c:v>
                </c:pt>
                <c:pt idx="4">
                  <c:v>0.4</c:v>
                </c:pt>
                <c:pt idx="5">
                  <c:v>0.52</c:v>
                </c:pt>
                <c:pt idx="6">
                  <c:v>0.8</c:v>
                </c:pt>
                <c:pt idx="7">
                  <c:v>1.33</c:v>
                </c:pt>
                <c:pt idx="8">
                  <c:v>1.4</c:v>
                </c:pt>
                <c:pt idx="9">
                  <c:v>0.7</c:v>
                </c:pt>
                <c:pt idx="10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53-4ECE-BBBE-87EBBC8B9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221968"/>
        <c:axId val="160600432"/>
      </c:lineChart>
      <c:catAx>
        <c:axId val="15822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600432"/>
        <c:crosses val="autoZero"/>
        <c:auto val="1"/>
        <c:lblAlgn val="ctr"/>
        <c:lblOffset val="100"/>
        <c:noMultiLvlLbl val="0"/>
      </c:catAx>
      <c:valAx>
        <c:axId val="16060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22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ISTAT ESAMI STRUMENTALI </a:t>
            </a:r>
            <a:r>
              <a:rPr lang="en-US" sz="1800" dirty="0" err="1"/>
              <a:t>tutti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pazienti</a:t>
            </a:r>
            <a:endParaRPr lang="en-US" sz="1800" dirty="0"/>
          </a:p>
        </c:rich>
      </c:tx>
      <c:layout>
        <c:manualLayout>
          <c:xMode val="edge"/>
          <c:yMode val="edge"/>
          <c:x val="0.149273769146672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1960152530228311E-2"/>
          <c:y val="0.25146839240502"/>
          <c:w val="0.93607969493954335"/>
          <c:h val="0.631150761787287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'ESAMI STRUMENTALI'!$L$30:$L$39</c:f>
              <c:strCache>
                <c:ptCount val="10"/>
                <c:pt idx="1">
                  <c:v>0-14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65-69</c:v>
                </c:pt>
                <c:pt idx="8">
                  <c:v>70-79</c:v>
                </c:pt>
                <c:pt idx="9">
                  <c:v>80 e più</c:v>
                </c:pt>
              </c:strCache>
            </c:strRef>
          </c:cat>
          <c:val>
            <c:numRef>
              <c:f>'ESAMI STRUMENTALI'!$M$30:$M$39</c:f>
              <c:numCache>
                <c:formatCode>0.0</c:formatCode>
                <c:ptCount val="10"/>
                <c:pt idx="1">
                  <c:v>2.1</c:v>
                </c:pt>
                <c:pt idx="2">
                  <c:v>3.4</c:v>
                </c:pt>
                <c:pt idx="3">
                  <c:v>6.3</c:v>
                </c:pt>
                <c:pt idx="4">
                  <c:v>7.2</c:v>
                </c:pt>
                <c:pt idx="5">
                  <c:v>9.1999999999999993</c:v>
                </c:pt>
                <c:pt idx="6">
                  <c:v>11.5</c:v>
                </c:pt>
                <c:pt idx="7">
                  <c:v>14.8</c:v>
                </c:pt>
                <c:pt idx="8">
                  <c:v>14.5</c:v>
                </c:pt>
                <c:pt idx="9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6-44D4-B2CB-D049BAE028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03934176"/>
        <c:axId val="89263376"/>
      </c:barChart>
      <c:catAx>
        <c:axId val="2103934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263376"/>
        <c:crosses val="autoZero"/>
        <c:auto val="1"/>
        <c:lblAlgn val="ctr"/>
        <c:lblOffset val="100"/>
        <c:noMultiLvlLbl val="0"/>
      </c:catAx>
      <c:valAx>
        <c:axId val="892633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10393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visite</a:t>
            </a:r>
            <a:r>
              <a:rPr lang="en-US" sz="2000" dirty="0"/>
              <a:t> </a:t>
            </a:r>
            <a:r>
              <a:rPr lang="en-US" sz="2000" dirty="0" err="1"/>
              <a:t>specialistiche</a:t>
            </a:r>
            <a:r>
              <a:rPr lang="en-US" sz="2000" dirty="0"/>
              <a:t> </a:t>
            </a:r>
            <a:r>
              <a:rPr lang="en-US" sz="2000" dirty="0" err="1"/>
              <a:t>pazienti</a:t>
            </a:r>
            <a:r>
              <a:rPr lang="en-US" sz="2000" dirty="0"/>
              <a:t> </a:t>
            </a:r>
            <a:r>
              <a:rPr lang="en-US" sz="2000" dirty="0" err="1"/>
              <a:t>istat</a:t>
            </a:r>
            <a:r>
              <a:rPr lang="en-US" sz="2000" dirty="0"/>
              <a:t> </a:t>
            </a:r>
          </a:p>
        </c:rich>
      </c:tx>
      <c:layout>
        <c:manualLayout>
          <c:xMode val="edge"/>
          <c:yMode val="edge"/>
          <c:x val="0.1470929490390353"/>
          <c:y val="1.2801236444884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'visite specialistiche'!$S$31:$S$40</c:f>
              <c:strCache>
                <c:ptCount val="10"/>
                <c:pt idx="1">
                  <c:v>0-14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65-69</c:v>
                </c:pt>
                <c:pt idx="8">
                  <c:v>70-79</c:v>
                </c:pt>
                <c:pt idx="9">
                  <c:v>80 e più</c:v>
                </c:pt>
              </c:strCache>
            </c:strRef>
          </c:cat>
          <c:val>
            <c:numRef>
              <c:f>'visite specialistiche'!$T$31:$T$40</c:f>
              <c:numCache>
                <c:formatCode>0.0</c:formatCode>
                <c:ptCount val="10"/>
                <c:pt idx="1">
                  <c:v>30.4</c:v>
                </c:pt>
                <c:pt idx="2">
                  <c:v>17</c:v>
                </c:pt>
                <c:pt idx="3">
                  <c:v>24.2</c:v>
                </c:pt>
                <c:pt idx="4">
                  <c:v>23.9</c:v>
                </c:pt>
                <c:pt idx="5">
                  <c:v>27.4</c:v>
                </c:pt>
                <c:pt idx="6">
                  <c:v>32.200000000000003</c:v>
                </c:pt>
                <c:pt idx="7">
                  <c:v>40.799999999999997</c:v>
                </c:pt>
                <c:pt idx="8">
                  <c:v>46.4</c:v>
                </c:pt>
                <c:pt idx="9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7-49B4-A342-9394C299C6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36096608"/>
        <c:axId val="1942997584"/>
      </c:barChart>
      <c:catAx>
        <c:axId val="193609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42997584"/>
        <c:crosses val="autoZero"/>
        <c:auto val="1"/>
        <c:lblAlgn val="ctr"/>
        <c:lblOffset val="100"/>
        <c:noMultiLvlLbl val="0"/>
      </c:catAx>
      <c:valAx>
        <c:axId val="19429975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93609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Media farmaci per paziente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FARMACI!$A$2:$A$13</c:f>
              <c:strCache>
                <c:ptCount val="12"/>
                <c:pt idx="0">
                  <c:v>fasce d'età </c:v>
                </c:pt>
                <c:pt idx="1">
                  <c:v>0-10</c:v>
                </c:pt>
                <c:pt idx="2">
                  <c:v>11 20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71-80</c:v>
                </c:pt>
                <c:pt idx="9">
                  <c:v>81-90</c:v>
                </c:pt>
                <c:pt idx="10">
                  <c:v>91-100</c:v>
                </c:pt>
                <c:pt idx="11">
                  <c:v>101-110</c:v>
                </c:pt>
              </c:strCache>
            </c:strRef>
          </c:cat>
          <c:val>
            <c:numRef>
              <c:f>FARMACI!$B$2:$B$13</c:f>
              <c:numCache>
                <c:formatCode>General</c:formatCode>
                <c:ptCount val="12"/>
                <c:pt idx="1">
                  <c:v>0.8</c:v>
                </c:pt>
                <c:pt idx="2">
                  <c:v>2.2000000000000002</c:v>
                </c:pt>
                <c:pt idx="3">
                  <c:v>3</c:v>
                </c:pt>
                <c:pt idx="4">
                  <c:v>4.0999999999999996</c:v>
                </c:pt>
                <c:pt idx="5">
                  <c:v>6.8</c:v>
                </c:pt>
                <c:pt idx="6">
                  <c:v>13.2</c:v>
                </c:pt>
                <c:pt idx="7">
                  <c:v>27.6</c:v>
                </c:pt>
                <c:pt idx="8">
                  <c:v>50</c:v>
                </c:pt>
                <c:pt idx="9">
                  <c:v>57.9</c:v>
                </c:pt>
                <c:pt idx="10">
                  <c:v>50.9</c:v>
                </c:pt>
                <c:pt idx="11">
                  <c:v>33.200000000000003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B-45C9-BD71-3ACB9411DB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5354080"/>
        <c:axId val="147403984"/>
      </c:barChart>
      <c:catAx>
        <c:axId val="155354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403984"/>
        <c:crosses val="autoZero"/>
        <c:auto val="1"/>
        <c:lblAlgn val="ctr"/>
        <c:lblOffset val="100"/>
        <c:noMultiLvlLbl val="0"/>
      </c:catAx>
      <c:valAx>
        <c:axId val="147403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35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ISTAT - ESAMI DI LABORATORIO TUTTI I PAZIENTI</a:t>
            </a:r>
          </a:p>
        </c:rich>
      </c:tx>
      <c:layout>
        <c:manualLayout>
          <c:xMode val="edge"/>
          <c:yMode val="edge"/>
          <c:x val="7.280024530091829E-2"/>
          <c:y val="1.84994968400236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'ESami di Laboratorio'!$L$28:$L$37</c:f>
              <c:strCache>
                <c:ptCount val="10"/>
                <c:pt idx="1">
                  <c:v>0-14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65-69</c:v>
                </c:pt>
                <c:pt idx="8">
                  <c:v>70-79</c:v>
                </c:pt>
                <c:pt idx="9">
                  <c:v>80 e più</c:v>
                </c:pt>
              </c:strCache>
            </c:strRef>
          </c:cat>
          <c:val>
            <c:numRef>
              <c:f>'ESami di Laboratorio'!$M$28:$M$37</c:f>
              <c:numCache>
                <c:formatCode>0.0</c:formatCode>
                <c:ptCount val="10"/>
                <c:pt idx="1">
                  <c:v>5.0999999999999996</c:v>
                </c:pt>
                <c:pt idx="2">
                  <c:v>8</c:v>
                </c:pt>
                <c:pt idx="3">
                  <c:v>13.8</c:v>
                </c:pt>
                <c:pt idx="4">
                  <c:v>14.6</c:v>
                </c:pt>
                <c:pt idx="5">
                  <c:v>17.2</c:v>
                </c:pt>
                <c:pt idx="6">
                  <c:v>24.2</c:v>
                </c:pt>
                <c:pt idx="7">
                  <c:v>32.299999999999997</c:v>
                </c:pt>
                <c:pt idx="8">
                  <c:v>38.5</c:v>
                </c:pt>
                <c:pt idx="9">
                  <c:v>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E-4C13-B38A-5F2958DF41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10043760"/>
        <c:axId val="2048665536"/>
      </c:barChart>
      <c:catAx>
        <c:axId val="2110043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48665536"/>
        <c:crosses val="autoZero"/>
        <c:auto val="1"/>
        <c:lblAlgn val="ctr"/>
        <c:lblOffset val="100"/>
        <c:noMultiLvlLbl val="0"/>
      </c:catAx>
      <c:valAx>
        <c:axId val="2048665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11004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dirty="0"/>
              <a:t>numero medio esami di laboratorio</a:t>
            </a:r>
          </a:p>
        </c:rich>
      </c:tx>
      <c:layout>
        <c:manualLayout>
          <c:xMode val="edge"/>
          <c:yMode val="edge"/>
          <c:x val="9.7648837173226977E-2"/>
          <c:y val="2.735280787409697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3893149376472151E-2"/>
          <c:y val="0.22424698691556053"/>
          <c:w val="0.92273066421000094"/>
          <c:h val="0.6122197043159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'accertamenti totali divisi'!$B$18</c:f>
              <c:strCache>
                <c:ptCount val="1"/>
                <c:pt idx="0">
                  <c:v>esami di laboratorio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'accertamenti totali divisi'!$A$19:$A$29</c:f>
              <c:strCache>
                <c:ptCount val="11"/>
                <c:pt idx="0">
                  <c:v>0-10</c:v>
                </c:pt>
                <c:pt idx="1">
                  <c:v>11 20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101-110</c:v>
                </c:pt>
              </c:strCache>
            </c:strRef>
          </c:cat>
          <c:val>
            <c:numRef>
              <c:f>'accertamenti totali divisi'!$B$19:$B$29</c:f>
              <c:numCache>
                <c:formatCode>General</c:formatCode>
                <c:ptCount val="11"/>
                <c:pt idx="0">
                  <c:v>1.2</c:v>
                </c:pt>
                <c:pt idx="1">
                  <c:v>4.2</c:v>
                </c:pt>
                <c:pt idx="2">
                  <c:v>6.1</c:v>
                </c:pt>
                <c:pt idx="3">
                  <c:v>8.8000000000000007</c:v>
                </c:pt>
                <c:pt idx="4">
                  <c:v>7.7</c:v>
                </c:pt>
                <c:pt idx="5">
                  <c:v>9.6999999999999993</c:v>
                </c:pt>
                <c:pt idx="6">
                  <c:v>16</c:v>
                </c:pt>
                <c:pt idx="7">
                  <c:v>21.1</c:v>
                </c:pt>
                <c:pt idx="8">
                  <c:v>22.6</c:v>
                </c:pt>
                <c:pt idx="9">
                  <c:v>18.3</c:v>
                </c:pt>
                <c:pt idx="10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5D-4F21-BE11-16492055EB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17618175"/>
        <c:axId val="2014983391"/>
      </c:barChart>
      <c:catAx>
        <c:axId val="2017618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14983391"/>
        <c:crosses val="autoZero"/>
        <c:auto val="1"/>
        <c:lblAlgn val="ctr"/>
        <c:lblOffset val="100"/>
        <c:noMultiLvlLbl val="0"/>
      </c:catAx>
      <c:valAx>
        <c:axId val="2014983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1761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ISTAT ESAMI STRUMENTALI </a:t>
            </a:r>
            <a:r>
              <a:rPr lang="en-US" sz="1800" dirty="0" err="1"/>
              <a:t>tutti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pazienti</a:t>
            </a:r>
            <a:endParaRPr lang="en-US" sz="1800" dirty="0"/>
          </a:p>
        </c:rich>
      </c:tx>
      <c:layout>
        <c:manualLayout>
          <c:xMode val="edge"/>
          <c:yMode val="edge"/>
          <c:x val="0.127131401295976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1960152530228311E-2"/>
          <c:y val="0.25146839240502"/>
          <c:w val="0.93607969493954335"/>
          <c:h val="0.631150761787287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'ESAMI STRUMENTALI'!$L$30:$L$39</c:f>
              <c:strCache>
                <c:ptCount val="10"/>
                <c:pt idx="1">
                  <c:v>0-14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65-69</c:v>
                </c:pt>
                <c:pt idx="8">
                  <c:v>70-79</c:v>
                </c:pt>
                <c:pt idx="9">
                  <c:v>80 e più</c:v>
                </c:pt>
              </c:strCache>
            </c:strRef>
          </c:cat>
          <c:val>
            <c:numRef>
              <c:f>'ESAMI STRUMENTALI'!$M$30:$M$39</c:f>
              <c:numCache>
                <c:formatCode>0.0</c:formatCode>
                <c:ptCount val="10"/>
                <c:pt idx="1">
                  <c:v>2.1</c:v>
                </c:pt>
                <c:pt idx="2">
                  <c:v>3.4</c:v>
                </c:pt>
                <c:pt idx="3">
                  <c:v>6.3</c:v>
                </c:pt>
                <c:pt idx="4">
                  <c:v>7.2</c:v>
                </c:pt>
                <c:pt idx="5">
                  <c:v>9.1999999999999993</c:v>
                </c:pt>
                <c:pt idx="6">
                  <c:v>11.5</c:v>
                </c:pt>
                <c:pt idx="7">
                  <c:v>14.8</c:v>
                </c:pt>
                <c:pt idx="8">
                  <c:v>14.5</c:v>
                </c:pt>
                <c:pt idx="9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E-4247-8856-6F19AEAF0B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03934176"/>
        <c:axId val="89263376"/>
      </c:barChart>
      <c:catAx>
        <c:axId val="2103934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263376"/>
        <c:crosses val="autoZero"/>
        <c:auto val="1"/>
        <c:lblAlgn val="ctr"/>
        <c:lblOffset val="100"/>
        <c:noMultiLvlLbl val="0"/>
      </c:catAx>
      <c:valAx>
        <c:axId val="892633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10393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dirty="0"/>
              <a:t>numero medio esami strumentali</a:t>
            </a:r>
          </a:p>
        </c:rich>
      </c:tx>
      <c:layout>
        <c:manualLayout>
          <c:xMode val="edge"/>
          <c:yMode val="edge"/>
          <c:x val="0.116807456057268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0102327394586405E-2"/>
          <c:y val="0.21481409067293605"/>
          <c:w val="0.92793752007518526"/>
          <c:h val="0.61963330469414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'accertamenti totali divisi'!$B$47</c:f>
              <c:strCache>
                <c:ptCount val="1"/>
                <c:pt idx="0">
                  <c:v>esami strumentali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'accertamenti totali divisi'!$A$48:$A$58</c:f>
              <c:strCache>
                <c:ptCount val="11"/>
                <c:pt idx="0">
                  <c:v>0-10</c:v>
                </c:pt>
                <c:pt idx="1">
                  <c:v>11 20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  <c:pt idx="10">
                  <c:v>101-110</c:v>
                </c:pt>
              </c:strCache>
            </c:strRef>
          </c:cat>
          <c:val>
            <c:numRef>
              <c:f>'accertamenti totali divisi'!$B$48:$B$58</c:f>
              <c:numCache>
                <c:formatCode>General</c:formatCode>
                <c:ptCount val="11"/>
                <c:pt idx="0">
                  <c:v>0.3</c:v>
                </c:pt>
                <c:pt idx="1">
                  <c:v>0.5</c:v>
                </c:pt>
                <c:pt idx="2">
                  <c:v>0.6</c:v>
                </c:pt>
                <c:pt idx="3">
                  <c:v>0.8</c:v>
                </c:pt>
                <c:pt idx="4">
                  <c:v>1.2</c:v>
                </c:pt>
                <c:pt idx="5">
                  <c:v>1.5</c:v>
                </c:pt>
                <c:pt idx="6">
                  <c:v>2.2000000000000002</c:v>
                </c:pt>
                <c:pt idx="7">
                  <c:v>3.1</c:v>
                </c:pt>
                <c:pt idx="8">
                  <c:v>2.5</c:v>
                </c:pt>
                <c:pt idx="9">
                  <c:v>1.1000000000000001</c:v>
                </c:pt>
                <c:pt idx="1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5-4E1B-BCBF-5EC3B00FC2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42314959"/>
        <c:axId val="2021009599"/>
      </c:barChart>
      <c:catAx>
        <c:axId val="1942314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21009599"/>
        <c:crosses val="autoZero"/>
        <c:auto val="1"/>
        <c:lblAlgn val="ctr"/>
        <c:lblOffset val="100"/>
        <c:noMultiLvlLbl val="0"/>
      </c:catAx>
      <c:valAx>
        <c:axId val="20210095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231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visite</a:t>
            </a:r>
            <a:r>
              <a:rPr lang="en-US" sz="2000" dirty="0"/>
              <a:t> </a:t>
            </a:r>
            <a:r>
              <a:rPr lang="en-US" sz="2000" dirty="0" err="1"/>
              <a:t>specialistiche</a:t>
            </a:r>
            <a:r>
              <a:rPr lang="en-US" sz="2000" dirty="0"/>
              <a:t> </a:t>
            </a:r>
            <a:r>
              <a:rPr lang="en-US" sz="2000" dirty="0" err="1"/>
              <a:t>pazienti</a:t>
            </a:r>
            <a:r>
              <a:rPr lang="en-US" sz="2000" dirty="0"/>
              <a:t> </a:t>
            </a:r>
            <a:r>
              <a:rPr lang="en-US" sz="2000" dirty="0" err="1"/>
              <a:t>istat</a:t>
            </a:r>
            <a:r>
              <a:rPr lang="en-US" sz="20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'visite specialistiche'!$S$31:$S$40</c:f>
              <c:strCache>
                <c:ptCount val="10"/>
                <c:pt idx="1">
                  <c:v>0-14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65-69</c:v>
                </c:pt>
                <c:pt idx="8">
                  <c:v>70-79</c:v>
                </c:pt>
                <c:pt idx="9">
                  <c:v>80 e più</c:v>
                </c:pt>
              </c:strCache>
            </c:strRef>
          </c:cat>
          <c:val>
            <c:numRef>
              <c:f>'visite specialistiche'!$T$31:$T$40</c:f>
              <c:numCache>
                <c:formatCode>0.0</c:formatCode>
                <c:ptCount val="10"/>
                <c:pt idx="1">
                  <c:v>30.4</c:v>
                </c:pt>
                <c:pt idx="2">
                  <c:v>17</c:v>
                </c:pt>
                <c:pt idx="3">
                  <c:v>24.2</c:v>
                </c:pt>
                <c:pt idx="4">
                  <c:v>23.9</c:v>
                </c:pt>
                <c:pt idx="5">
                  <c:v>27.4</c:v>
                </c:pt>
                <c:pt idx="6">
                  <c:v>32.200000000000003</c:v>
                </c:pt>
                <c:pt idx="7">
                  <c:v>40.799999999999997</c:v>
                </c:pt>
                <c:pt idx="8">
                  <c:v>46.4</c:v>
                </c:pt>
                <c:pt idx="9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5-4D8A-A284-4D305CDB12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36096608"/>
        <c:axId val="1942997584"/>
      </c:barChart>
      <c:catAx>
        <c:axId val="193609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42997584"/>
        <c:crosses val="autoZero"/>
        <c:auto val="1"/>
        <c:lblAlgn val="ctr"/>
        <c:lblOffset val="100"/>
        <c:noMultiLvlLbl val="0"/>
      </c:catAx>
      <c:valAx>
        <c:axId val="19429975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93609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5B80-C002-4029-BED6-7657CE48B9B9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78F24-1394-4BEC-B341-1CA208D42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29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58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quanto riguarda il numero medio di esami strumentali, il dato ottenuto tramite le interviste non è stato confermato dal nostro studio. Il picco non è nella fascia di età di 65-69 ma nella fascia 71-80.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715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Infine per quanto riguarda il numero medio di prescrizione di visite specialistiche, il picco risulta sovrapponibile nelle due casistiche, risultando nella fascia di età compresa tra 70 e 80 anni. Inoltre, il nostro studio a differenza dei dati ISTAT mette in evidenza anche la fascia di età in cui decresce il numero di prescrizioni, a partire dagli 81 anni.  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102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Picco m 71-80 picco donne 81-90</a:t>
            </a:r>
          </a:p>
          <a:p>
            <a:r>
              <a:rPr lang="it-IT" dirty="0"/>
              <a:t>Questo dato risulta statisticamente significativo in quanto il p Value ha un valore inferiore a 0.0001.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094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Femmine hanno picco fra 70-79 anni i maschi dagli 80 anni in su nel nostro studio Maschi 71-80 mentre</a:t>
            </a:r>
          </a:p>
          <a:p>
            <a:r>
              <a:rPr lang="it-IT" dirty="0"/>
              <a:t> per le femmine abbiamo riscontrato due picchi di cui il più alto non è statisticamente significativo</a:t>
            </a:r>
          </a:p>
          <a:p>
            <a:r>
              <a:rPr lang="it-IT" dirty="0"/>
              <a:t>Nel mio studio notiamo una maggiore prescrizione di esami di laboratorio per le donne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8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Dai risultati ISTAT osserviamo un picco per le femmine fra i 65 e i 69 anni per i maschi tra i 70 e i 79, nel nostro studio osserviamo un picco per entrambi nella fascia di età fra 71-80.Maggiore prevalenza delle donne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546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Picco </a:t>
            </a:r>
            <a:r>
              <a:rPr lang="it-IT" dirty="0" err="1"/>
              <a:t>istat</a:t>
            </a:r>
            <a:r>
              <a:rPr lang="it-IT" dirty="0"/>
              <a:t> 70-79 anni femmine, maschi 80 e oltre</a:t>
            </a:r>
          </a:p>
          <a:p>
            <a:r>
              <a:rPr lang="it-IT" dirty="0"/>
              <a:t>Nel nostro studio picco per le femmine 81-90 e per i maschi 71-80 e notiamo una maggiore prevalenza per le donne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521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Dai dati che abbiamo studiato, è emerso un picco di prescrizioni di farmaci fra gli 80 e i 90 anni, un picco di prescrizioni di esami di laboratorio fra gli 80 e i 90 anni, un picco di prescrizione di esami strumentali e visite specialistiche fra i 71 e gli 80 a differenza di quanto rilevato dai dati ISTAT. </a:t>
            </a:r>
          </a:p>
          <a:p>
            <a:r>
              <a:rPr lang="it-IT" dirty="0"/>
              <a:t>Lo spostamento di una decade del picco di età per le prescrizioni di farmaci e di esami di laboratorio potrebbe essere dovuta al fatto che  sia i medici che i pazienti anziani </a:t>
            </a:r>
            <a:r>
              <a:rPr lang="it-IT"/>
              <a:t>associno  gli esami </a:t>
            </a:r>
            <a:r>
              <a:rPr lang="it-IT" dirty="0"/>
              <a:t>di laboratorio con il controllo della terapia farmacologica. Invece, gli esami strumentali e le visite specialistiche sono probabilmente ritenute poco utili nel migliorare la qualità di vita o darne una maggiore durata, e per questo prescritti in minor misura nelle fasce di età più anziane. </a:t>
            </a:r>
          </a:p>
          <a:p>
            <a:r>
              <a:rPr lang="it-IT" dirty="0"/>
              <a:t>Si osserva in tutti i dati analizzati un decremento nella fascia successiva al picco. Dato interessante non rilevato dai dati ISTAT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270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49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L’aumento dell’età media italiana negli ultimi anni sta avendo una ricaduta sul sistema sanitario sia a livello di costi finanziari che di costi sociali. Realtà ligure ha l’età media più alta di </a:t>
            </a:r>
            <a:r>
              <a:rPr lang="it-IT" dirty="0" err="1"/>
              <a:t>italia</a:t>
            </a:r>
            <a:r>
              <a:rPr lang="it-IT" dirty="0"/>
              <a:t>.</a:t>
            </a:r>
          </a:p>
          <a:p>
            <a:r>
              <a:rPr lang="it-IT" b="1" dirty="0"/>
              <a:t>In questa circostanza il ruolo del MMG è sempre più importante</a:t>
            </a:r>
            <a:r>
              <a:rPr lang="it-IT" dirty="0"/>
              <a:t>: aumentando il numero di pazienti anziani aumentano anche i casi di malati cronici che dovrebbero essere presi in carico dal medico di famiglia.</a:t>
            </a:r>
          </a:p>
          <a:p>
            <a:r>
              <a:rPr lang="it-IT" dirty="0"/>
              <a:t>La sfida del sistema sanitario nazionale è razionalizzare l’uso delle risorse e l’attuazione di politiche in grado di affrontare i continui cambiamenti demografici.</a:t>
            </a:r>
          </a:p>
          <a:p>
            <a:r>
              <a:rPr lang="it-IT" dirty="0"/>
              <a:t>In questo senso il monitoraggio delle attività dei MMG risulta una risorsa importante per inquadrare i problemi e agire ove possibile con prescrizioni mediche sempre più puntuali e mirate.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17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SCRIVI </a:t>
            </a:r>
            <a:r>
              <a:rPr lang="it-IT" dirty="0" err="1"/>
              <a:t>ORIGINALITà</a:t>
            </a:r>
            <a:r>
              <a:rPr lang="it-IT" dirty="0"/>
              <a:t> STUDIO (ARCO TEMPORALE E METODI) </a:t>
            </a:r>
          </a:p>
          <a:p>
            <a:r>
              <a:rPr lang="it-IT" dirty="0"/>
              <a:t>Confezioni di farmaci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23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quanto riguarda il numero di prescrizione di farmaci c’è un ampia letteratura. In particolare, è stato preso in considerazione questo studio di </a:t>
            </a:r>
            <a:r>
              <a:rPr lang="it-IT" dirty="0" err="1"/>
              <a:t>Onder</a:t>
            </a:r>
            <a:r>
              <a:rPr lang="it-IT" dirty="0"/>
              <a:t> e collaboratori, del 2016 come base per la nostra analisi. L’attendibilità dello studio è fondata sulla raccolta di dati effettuata su database medici.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64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Invece, i dati che si riferiscono alla prescrizione di esami di laboratorio, esami strumentali e visite specialistiche, si basano su interviste effettuate su un campione randomizzato di pazienti, con riferimento alle 4 settimane precedenti. Questa modalità di raccolta non risulta esaustiva, per cui abbiamo deciso di approfondire l’indagine. </a:t>
            </a:r>
          </a:p>
          <a:p>
            <a:r>
              <a:rPr lang="it-IT" dirty="0"/>
              <a:t>Abbiamo pensato di vedere se i numero di prescrizioni di esami di laboratorio, esami strumentali e visite specialistiche, avesse dei picchi sovrapponibile a quelli riportati in letteratura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34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tale motivo è un campione rappresentativo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22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6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Andamento </a:t>
            </a:r>
            <a:r>
              <a:rPr lang="it-IT" dirty="0" err="1"/>
              <a:t>sovapponibile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64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quanto riguarda le prescrizioni degli esami laboratorio il picco nel nostro studio si osserva nella fascia di età fra gli 81-90 anni. La </a:t>
            </a:r>
            <a:r>
              <a:rPr lang="it-IT" b="1" dirty="0"/>
              <a:t>differenza principale con i dati dell’ISTAT è evidenziata dal fatto che questi analizzano come un’unica fascia gli over 80</a:t>
            </a:r>
            <a:r>
              <a:rPr lang="it-IT" dirty="0"/>
              <a:t>, </a:t>
            </a:r>
            <a:r>
              <a:rPr lang="it-IT" b="1" dirty="0"/>
              <a:t>quindi il picco presente in questi pazienti non è attendibile come il nostro studio che ha suddiviso i pazienti over 80 in più fasce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78F24-1394-4BEC-B341-1CA208D4246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42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92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63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104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10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0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49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79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38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63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32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08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5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41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79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27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E6DE-53E4-4862-845A-F2C1765F4DDB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2AA67F-043A-4749-A2D4-61BA1B9BFF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71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5D1B4-37A5-4706-B211-7B460AD53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6" y="1574703"/>
            <a:ext cx="6858000" cy="313396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500" dirty="0">
                <a:solidFill>
                  <a:schemeClr val="tx1"/>
                </a:solidFill>
              </a:rPr>
              <a:t>UNIVERSITÀ DEGLI STUDI DI GENOVA</a:t>
            </a:r>
            <a:br>
              <a:rPr lang="it-IT" sz="1500" dirty="0">
                <a:solidFill>
                  <a:schemeClr val="tx1"/>
                </a:solidFill>
              </a:rPr>
            </a:br>
            <a:r>
              <a:rPr lang="it-IT" sz="2025" dirty="0">
                <a:solidFill>
                  <a:schemeClr val="tx1"/>
                </a:solidFill>
              </a:rPr>
              <a:t>SCUOLA DI SCIENZE MEDICHE E FARMACEUTICHE</a:t>
            </a:r>
            <a:br>
              <a:rPr lang="it-IT" sz="2025" dirty="0">
                <a:solidFill>
                  <a:schemeClr val="tx1"/>
                </a:solidFill>
              </a:rPr>
            </a:br>
            <a:r>
              <a:rPr lang="it-IT" sz="2025" dirty="0">
                <a:solidFill>
                  <a:schemeClr val="tx1"/>
                </a:solidFill>
              </a:rPr>
              <a:t>CORSO DI LAUREA IN MEDICINA E CHIRURGIA</a:t>
            </a:r>
            <a:br>
              <a:rPr lang="it-IT" sz="1500" dirty="0">
                <a:solidFill>
                  <a:schemeClr val="tx1"/>
                </a:solidFill>
              </a:rPr>
            </a:br>
            <a:r>
              <a:rPr lang="it-IT" sz="1500" dirty="0">
                <a:solidFill>
                  <a:schemeClr val="tx1"/>
                </a:solidFill>
              </a:rPr>
              <a:t>ANNO ACCADEMICO 2018-2019</a:t>
            </a:r>
            <a:br>
              <a:rPr lang="it-IT" sz="1500" dirty="0">
                <a:solidFill>
                  <a:schemeClr val="tx1"/>
                </a:solidFill>
              </a:rPr>
            </a:br>
            <a:br>
              <a:rPr lang="it-IT" sz="1500" dirty="0">
                <a:solidFill>
                  <a:schemeClr val="tx1"/>
                </a:solidFill>
              </a:rPr>
            </a:br>
            <a:br>
              <a:rPr lang="it-IT" sz="1500" dirty="0">
                <a:solidFill>
                  <a:schemeClr val="tx1"/>
                </a:solidFill>
              </a:rPr>
            </a:br>
            <a:br>
              <a:rPr lang="it-IT" sz="1500" dirty="0">
                <a:solidFill>
                  <a:schemeClr val="tx1"/>
                </a:solidFill>
              </a:rPr>
            </a:br>
            <a:br>
              <a:rPr lang="it-IT" sz="1500" dirty="0">
                <a:solidFill>
                  <a:schemeClr val="tx1"/>
                </a:solidFill>
              </a:rPr>
            </a:br>
            <a:br>
              <a:rPr lang="it-IT" sz="1500" dirty="0">
                <a:solidFill>
                  <a:schemeClr val="tx1"/>
                </a:solidFill>
              </a:rPr>
            </a:br>
            <a:br>
              <a:rPr lang="it-IT" sz="1500" dirty="0">
                <a:solidFill>
                  <a:srgbClr val="00B050"/>
                </a:solidFill>
              </a:rPr>
            </a:br>
            <a:r>
              <a:rPr lang="it-IT" sz="2025" dirty="0">
                <a:solidFill>
                  <a:srgbClr val="00B050"/>
                </a:solidFill>
              </a:rPr>
              <a:t>Utilizzo di farmaci e indagini diagnostiche con il progredire dell’età:</a:t>
            </a:r>
            <a:br>
              <a:rPr lang="it-IT" sz="2025" dirty="0">
                <a:solidFill>
                  <a:srgbClr val="00B050"/>
                </a:solidFill>
              </a:rPr>
            </a:br>
            <a:r>
              <a:rPr lang="it-IT" sz="2025" dirty="0">
                <a:solidFill>
                  <a:srgbClr val="00B050"/>
                </a:solidFill>
              </a:rPr>
              <a:t>analisi delle prescrizioni di un gruppo di medici di famiglia in una AFT genovese</a:t>
            </a:r>
            <a:br>
              <a:rPr lang="it-IT" sz="2025" dirty="0">
                <a:solidFill>
                  <a:schemeClr val="accent2">
                    <a:lumMod val="50000"/>
                  </a:schemeClr>
                </a:solidFill>
              </a:rPr>
            </a:br>
            <a:endParaRPr lang="it-IT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4DF619-B448-4446-BEAB-5B36F1178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821" y="4708662"/>
            <a:ext cx="8282354" cy="1133061"/>
          </a:xfrm>
        </p:spPr>
        <p:txBody>
          <a:bodyPr>
            <a:normAutofit/>
          </a:bodyPr>
          <a:lstStyle/>
          <a:p>
            <a:pPr algn="l">
              <a:spcBef>
                <a:spcPts val="150"/>
              </a:spcBef>
            </a:pPr>
            <a:r>
              <a:rPr lang="it-IT" sz="1050" dirty="0">
                <a:solidFill>
                  <a:schemeClr val="tx1"/>
                </a:solidFill>
              </a:rPr>
              <a:t>Relatore:</a:t>
            </a:r>
          </a:p>
          <a:p>
            <a:pPr algn="l">
              <a:spcBef>
                <a:spcPts val="150"/>
              </a:spcBef>
            </a:pPr>
            <a:r>
              <a:rPr lang="it-IT" sz="1050" dirty="0">
                <a:solidFill>
                  <a:schemeClr val="tx1"/>
                </a:solidFill>
              </a:rPr>
              <a:t>Prof. Andrea </a:t>
            </a:r>
            <a:r>
              <a:rPr lang="it-IT" sz="1050" dirty="0" err="1">
                <a:solidFill>
                  <a:schemeClr val="tx1"/>
                </a:solidFill>
              </a:rPr>
              <a:t>Stimamiglio</a:t>
            </a:r>
            <a:endParaRPr lang="it-IT" sz="1050" dirty="0">
              <a:solidFill>
                <a:schemeClr val="tx1"/>
              </a:solidFill>
            </a:endParaRPr>
          </a:p>
          <a:p>
            <a:pPr algn="l">
              <a:spcBef>
                <a:spcPts val="150"/>
              </a:spcBef>
            </a:pPr>
            <a:r>
              <a:rPr lang="it-IT" sz="1050" dirty="0">
                <a:solidFill>
                  <a:schemeClr val="tx1"/>
                </a:solidFill>
              </a:rPr>
              <a:t>Correlatore:</a:t>
            </a:r>
          </a:p>
          <a:p>
            <a:pPr algn="l">
              <a:spcBef>
                <a:spcPts val="150"/>
              </a:spcBef>
            </a:pPr>
            <a:r>
              <a:rPr lang="it-IT" sz="1050" dirty="0">
                <a:solidFill>
                  <a:schemeClr val="tx1"/>
                </a:solidFill>
              </a:rPr>
              <a:t>Dott. Antonio </a:t>
            </a:r>
            <a:r>
              <a:rPr lang="it-IT" sz="1050" dirty="0" err="1">
                <a:solidFill>
                  <a:schemeClr val="tx1"/>
                </a:solidFill>
              </a:rPr>
              <a:t>Farese</a:t>
            </a:r>
            <a:endParaRPr lang="it-IT" sz="1050" dirty="0">
              <a:solidFill>
                <a:schemeClr val="tx1"/>
              </a:solidFill>
            </a:endParaRPr>
          </a:p>
          <a:p>
            <a:pPr algn="r"/>
            <a:r>
              <a:rPr lang="it-IT" sz="1050" dirty="0">
                <a:solidFill>
                  <a:schemeClr val="tx1"/>
                </a:solidFill>
              </a:rPr>
              <a:t>Candidato: Properzi Luca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3BA6C8A-2B6C-4158-BC80-03FBA98CFA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51" y="2257045"/>
            <a:ext cx="710293" cy="912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29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8520E9-640B-409B-BFA0-FBEB7B0B47C1}"/>
              </a:ext>
            </a:extLst>
          </p:cNvPr>
          <p:cNvSpPr txBox="1"/>
          <p:nvPr/>
        </p:nvSpPr>
        <p:spPr>
          <a:xfrm>
            <a:off x="309588" y="450535"/>
            <a:ext cx="6718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latin typeface="+mj-lt"/>
              </a:rPr>
              <a:t>NUMERO MEDIO PRESCRIZIONI ESAMI STRUMENTALI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E9130BD-925E-43BF-AD01-C112DD5E3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588" y="1741721"/>
            <a:ext cx="3139217" cy="432197"/>
          </a:xfrm>
        </p:spPr>
        <p:txBody>
          <a:bodyPr/>
          <a:lstStyle/>
          <a:p>
            <a:r>
              <a:rPr lang="it-IT" dirty="0"/>
              <a:t>Risultati ISTAT [2013]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A347A702-B5B5-42F4-8D9B-A2D237D0887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3908263"/>
              </p:ext>
            </p:extLst>
          </p:nvPr>
        </p:nvGraphicFramePr>
        <p:xfrm>
          <a:off x="367393" y="2657475"/>
          <a:ext cx="3491801" cy="322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B0E3836-BB39-40DE-97C9-83701ABD2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77187" y="1740822"/>
            <a:ext cx="3139214" cy="432197"/>
          </a:xfrm>
        </p:spPr>
        <p:txBody>
          <a:bodyPr/>
          <a:lstStyle/>
          <a:p>
            <a:r>
              <a:rPr lang="it-IT" dirty="0"/>
              <a:t>Nostri risultati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E15DB74E-B9E9-47A1-BF32-BE19BC33409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80008044"/>
              </p:ext>
            </p:extLst>
          </p:nvPr>
        </p:nvGraphicFramePr>
        <p:xfrm>
          <a:off x="3877187" y="2693334"/>
          <a:ext cx="3491801" cy="333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41883399-6B67-4017-B666-A5A5F8A3BF7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5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10" grpId="0">
        <p:bldAsOne/>
      </p:bldGraphic>
      <p:bldP spid="8" grpId="0" build="p"/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8520E9-640B-409B-BFA0-FBEB7B0B47C1}"/>
              </a:ext>
            </a:extLst>
          </p:cNvPr>
          <p:cNvSpPr txBox="1"/>
          <p:nvPr/>
        </p:nvSpPr>
        <p:spPr>
          <a:xfrm>
            <a:off x="192904" y="481960"/>
            <a:ext cx="7041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latin typeface="+mj-lt"/>
              </a:rPr>
              <a:t>NUMERO MEDIO PRESCRIZIONI VISITE SPECIALISTICHE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E9130BD-925E-43BF-AD01-C112DD5E3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842" y="1886911"/>
            <a:ext cx="3139217" cy="432197"/>
          </a:xfrm>
        </p:spPr>
        <p:txBody>
          <a:bodyPr/>
          <a:lstStyle/>
          <a:p>
            <a:r>
              <a:rPr lang="it-IT" dirty="0"/>
              <a:t>Risultati ISTAT [2013]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DC1E46A4-7647-49C4-9B99-A1D0741ACBA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5828858"/>
              </p:ext>
            </p:extLst>
          </p:nvPr>
        </p:nvGraphicFramePr>
        <p:xfrm>
          <a:off x="228762" y="2707341"/>
          <a:ext cx="3497546" cy="337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B0E3836-BB39-40DE-97C9-83701ABD2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95244" y="1868981"/>
            <a:ext cx="3139214" cy="432197"/>
          </a:xfrm>
        </p:spPr>
        <p:txBody>
          <a:bodyPr/>
          <a:lstStyle/>
          <a:p>
            <a:r>
              <a:rPr lang="it-IT" dirty="0"/>
              <a:t>Nostri risultati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A7A7C650-E273-4C51-A193-748B1212C96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81082067"/>
              </p:ext>
            </p:extLst>
          </p:nvPr>
        </p:nvGraphicFramePr>
        <p:xfrm>
          <a:off x="3815953" y="2850772"/>
          <a:ext cx="3804047" cy="3288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DDE2D31F-BE70-47C5-A687-8F94DEAADC5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0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10" grpId="0">
        <p:bldAsOne/>
      </p:bldGraphic>
      <p:bldP spid="8" grpId="0" build="p"/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030C808-AD97-41D9-B6A3-0606FA0F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740713"/>
            <a:ext cx="6564312" cy="671513"/>
          </a:xfrm>
        </p:spPr>
        <p:txBody>
          <a:bodyPr>
            <a:normAutofit fontScale="90000"/>
          </a:bodyPr>
          <a:lstStyle/>
          <a:p>
            <a:r>
              <a:rPr lang="it-IT" sz="3000" b="1" dirty="0">
                <a:solidFill>
                  <a:schemeClr val="tx1"/>
                </a:solidFill>
              </a:rPr>
              <a:t>NUMERO MEDIO FARMACI PER SESSO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48838985-127F-4D56-BDCC-872CA1490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574707"/>
              </p:ext>
            </p:extLst>
          </p:nvPr>
        </p:nvGraphicFramePr>
        <p:xfrm>
          <a:off x="490468" y="1824602"/>
          <a:ext cx="6447234" cy="340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9DFF4E-04E4-4983-AF24-128388808299}"/>
              </a:ext>
            </a:extLst>
          </p:cNvPr>
          <p:cNvSpPr txBox="1"/>
          <p:nvPr/>
        </p:nvSpPr>
        <p:spPr>
          <a:xfrm>
            <a:off x="3756211" y="5528892"/>
            <a:ext cx="16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 &lt; 0,0001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2006992-B33C-468E-AF3C-20CCF84B06F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0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DDB6BC1-D447-4437-96F9-396C7407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8579" y="607604"/>
            <a:ext cx="786220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000" b="1" dirty="0">
                <a:solidFill>
                  <a:schemeClr val="tx1"/>
                </a:solidFill>
              </a:rPr>
              <a:t>NUMERO MEDIO ESAMI DI LABORATORIO PER SESSO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D0267A-556A-43C4-A2DA-97E3F8F43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809" y="1945520"/>
            <a:ext cx="3139217" cy="432197"/>
          </a:xfrm>
        </p:spPr>
        <p:txBody>
          <a:bodyPr/>
          <a:lstStyle/>
          <a:p>
            <a:r>
              <a:rPr lang="it-IT" dirty="0"/>
              <a:t>Risultati ISTAT [2013]</a:t>
            </a:r>
          </a:p>
        </p:txBody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id="{B6E94129-77F9-4E19-82CE-7B3D6DEA87B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7656370"/>
              </p:ext>
            </p:extLst>
          </p:nvPr>
        </p:nvGraphicFramePr>
        <p:xfrm>
          <a:off x="507206" y="2608490"/>
          <a:ext cx="3138488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839F29E-C6FD-4A05-9145-13BCFC4BC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16288" y="1927591"/>
            <a:ext cx="3139214" cy="432197"/>
          </a:xfrm>
        </p:spPr>
        <p:txBody>
          <a:bodyPr/>
          <a:lstStyle/>
          <a:p>
            <a:r>
              <a:rPr lang="it-IT" dirty="0"/>
              <a:t>Nostri risultati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2D5DEFBE-E42B-46B3-BD33-AD687A338BD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14623908"/>
              </p:ext>
            </p:extLst>
          </p:nvPr>
        </p:nvGraphicFramePr>
        <p:xfrm>
          <a:off x="3815953" y="2608490"/>
          <a:ext cx="3337881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773B1980-C90E-46A8-885C-C1CF9BB22F3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3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13" grpId="0">
        <p:bldAsOne/>
      </p:bldGraphic>
      <p:bldP spid="7" grpId="0" build="p"/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90333-8EBB-455C-9512-A9BB4563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6" y="632197"/>
            <a:ext cx="7151915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000" b="1" dirty="0">
                <a:solidFill>
                  <a:schemeClr val="tx1"/>
                </a:solidFill>
              </a:rPr>
              <a:t>NUMERO MEDIO ESAMI STRUMENTALI PER SESSO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E8CA7E-78FE-4684-90DD-40CA8DE65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690" y="1873804"/>
            <a:ext cx="3139217" cy="432197"/>
          </a:xfrm>
        </p:spPr>
        <p:txBody>
          <a:bodyPr/>
          <a:lstStyle/>
          <a:p>
            <a:r>
              <a:rPr lang="it-IT" dirty="0"/>
              <a:t>Risultati ISTAT [2013]</a:t>
            </a:r>
          </a:p>
        </p:txBody>
      </p:sp>
      <p:graphicFrame>
        <p:nvGraphicFramePr>
          <p:cNvPr id="7" name="Segnaposto contenuto 9">
            <a:extLst>
              <a:ext uri="{FF2B5EF4-FFF2-40B4-BE49-F238E27FC236}">
                <a16:creationId xmlns:a16="http://schemas.microsoft.com/office/drawing/2014/main" id="{FFDE7072-32E7-4CB9-A394-29320942A0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8071056"/>
              </p:ext>
            </p:extLst>
          </p:nvPr>
        </p:nvGraphicFramePr>
        <p:xfrm>
          <a:off x="367393" y="2521149"/>
          <a:ext cx="3278301" cy="323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1D177C-E064-4284-BDDF-D84D83856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52043" y="1855875"/>
            <a:ext cx="3139214" cy="432197"/>
          </a:xfrm>
        </p:spPr>
        <p:txBody>
          <a:bodyPr/>
          <a:lstStyle/>
          <a:p>
            <a:r>
              <a:rPr lang="it-IT" dirty="0"/>
              <a:t>Nostri risultati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316CF50D-2E4F-4ACE-BB1F-39F45A721DB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79785988"/>
              </p:ext>
            </p:extLst>
          </p:nvPr>
        </p:nvGraphicFramePr>
        <p:xfrm>
          <a:off x="3815954" y="2539078"/>
          <a:ext cx="3570964" cy="302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98507EE7-B3BC-4F50-97AC-BA013A62F8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  <p:bldP spid="5" grpId="0" build="p"/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89BA9C-2671-4749-AD4F-EC11938A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74" y="615849"/>
            <a:ext cx="721314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000" b="1" dirty="0">
                <a:solidFill>
                  <a:schemeClr val="tx1"/>
                </a:solidFill>
              </a:rPr>
              <a:t>NUMERO MEDIO VISITE SPECIALISTICHE PER SESSO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EC0F0E-078D-4895-A6D0-B3E5344C6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809" y="2086738"/>
            <a:ext cx="3139217" cy="432197"/>
          </a:xfrm>
        </p:spPr>
        <p:txBody>
          <a:bodyPr/>
          <a:lstStyle/>
          <a:p>
            <a:r>
              <a:rPr lang="it-IT" dirty="0"/>
              <a:t>Risultati ISTAT [2013]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C6790657-39FA-4836-838C-86E6A86E9C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564648"/>
              </p:ext>
            </p:extLst>
          </p:nvPr>
        </p:nvGraphicFramePr>
        <p:xfrm>
          <a:off x="209714" y="2676503"/>
          <a:ext cx="3435980" cy="295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E5FA30-4B28-434E-851F-19552C2ED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16287" y="2086738"/>
            <a:ext cx="3139214" cy="432197"/>
          </a:xfrm>
        </p:spPr>
        <p:txBody>
          <a:bodyPr/>
          <a:lstStyle/>
          <a:p>
            <a:r>
              <a:rPr lang="it-IT" dirty="0"/>
              <a:t>Nostri risultati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F1AF788F-7505-4944-B1D7-CCE2BEE1551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2899158"/>
              </p:ext>
            </p:extLst>
          </p:nvPr>
        </p:nvGraphicFramePr>
        <p:xfrm>
          <a:off x="3815954" y="2658574"/>
          <a:ext cx="3804046" cy="304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446F07E8-3854-4123-A346-CD88601856D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0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  <p:bldP spid="5" grpId="0" build="p"/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CF77BB-D168-4904-8AC2-E90C71E034CF}"/>
              </a:ext>
            </a:extLst>
          </p:cNvPr>
          <p:cNvSpPr txBox="1"/>
          <p:nvPr/>
        </p:nvSpPr>
        <p:spPr>
          <a:xfrm>
            <a:off x="1489457" y="634719"/>
            <a:ext cx="38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latin typeface="+mj-lt"/>
              </a:rPr>
              <a:t>CONCLUSIONI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494560-8286-47D6-96DC-9EC565F596EE}"/>
              </a:ext>
            </a:extLst>
          </p:cNvPr>
          <p:cNvSpPr txBox="1"/>
          <p:nvPr/>
        </p:nvSpPr>
        <p:spPr>
          <a:xfrm>
            <a:off x="681319" y="2169448"/>
            <a:ext cx="62215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Prescrizioni di farmaci ed esami di laboratorio: 80-90 anni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Prescrizione esami strumentali e visite specialistiche: 70-80 anni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In tutti i dati analizzati si osserva un decremento nella fascia successiva al picco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10" name="Freccia in su 9">
            <a:extLst>
              <a:ext uri="{FF2B5EF4-FFF2-40B4-BE49-F238E27FC236}">
                <a16:creationId xmlns:a16="http://schemas.microsoft.com/office/drawing/2014/main" id="{8A06EA76-6288-4D01-BDB6-84D2229CF781}"/>
              </a:ext>
            </a:extLst>
          </p:cNvPr>
          <p:cNvSpPr/>
          <p:nvPr/>
        </p:nvSpPr>
        <p:spPr>
          <a:xfrm>
            <a:off x="196687" y="2169447"/>
            <a:ext cx="484632" cy="484105"/>
          </a:xfrm>
          <a:prstGeom prst="upArrow">
            <a:avLst>
              <a:gd name="adj1" fmla="val 352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su 10">
            <a:extLst>
              <a:ext uri="{FF2B5EF4-FFF2-40B4-BE49-F238E27FC236}">
                <a16:creationId xmlns:a16="http://schemas.microsoft.com/office/drawing/2014/main" id="{2EE6E8E2-939F-4AC3-977C-1C8F7CC39D71}"/>
              </a:ext>
            </a:extLst>
          </p:cNvPr>
          <p:cNvSpPr/>
          <p:nvPr/>
        </p:nvSpPr>
        <p:spPr>
          <a:xfrm>
            <a:off x="214618" y="3150178"/>
            <a:ext cx="484632" cy="484105"/>
          </a:xfrm>
          <a:prstGeom prst="upArrow">
            <a:avLst>
              <a:gd name="adj1" fmla="val 352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su 11">
            <a:extLst>
              <a:ext uri="{FF2B5EF4-FFF2-40B4-BE49-F238E27FC236}">
                <a16:creationId xmlns:a16="http://schemas.microsoft.com/office/drawing/2014/main" id="{802AC0BD-A756-4F53-9874-283BB233C8F0}"/>
              </a:ext>
            </a:extLst>
          </p:cNvPr>
          <p:cNvSpPr/>
          <p:nvPr/>
        </p:nvSpPr>
        <p:spPr>
          <a:xfrm rot="10800000">
            <a:off x="214618" y="4142221"/>
            <a:ext cx="484632" cy="484105"/>
          </a:xfrm>
          <a:prstGeom prst="upArrow">
            <a:avLst>
              <a:gd name="adj1" fmla="val 352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67FA164-870F-47D8-8646-18DEAD559A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06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3B0000-9423-473A-AA98-790A0F9BE8D8}"/>
              </a:ext>
            </a:extLst>
          </p:cNvPr>
          <p:cNvSpPr txBox="1"/>
          <p:nvPr/>
        </p:nvSpPr>
        <p:spPr>
          <a:xfrm>
            <a:off x="1132112" y="-711742"/>
            <a:ext cx="5825202" cy="199037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45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GRAZIE PER L’ATTENZIONE!</a:t>
            </a:r>
          </a:p>
        </p:txBody>
      </p:sp>
      <p:pic>
        <p:nvPicPr>
          <p:cNvPr id="10" name="Immagine 9" descr="Immagine che contiene persona, parete, interni, donna&#10;&#10;Descrizione generata automaticamente">
            <a:extLst>
              <a:ext uri="{FF2B5EF4-FFF2-40B4-BE49-F238E27FC236}">
                <a16:creationId xmlns:a16="http://schemas.microsoft.com/office/drawing/2014/main" id="{FF269D3C-5F29-4A54-B26A-74516CB3E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9" y="1792126"/>
            <a:ext cx="2255512" cy="40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uccello&#10;&#10;Descrizione generata automaticamente">
            <a:extLst>
              <a:ext uri="{FF2B5EF4-FFF2-40B4-BE49-F238E27FC236}">
                <a16:creationId xmlns:a16="http://schemas.microsoft.com/office/drawing/2014/main" id="{13C9EF49-37F4-4910-A336-2A6EC9D14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6"/>
          <a:stretch/>
        </p:blipFill>
        <p:spPr>
          <a:xfrm>
            <a:off x="3362404" y="1818289"/>
            <a:ext cx="3740525" cy="347603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72F9D2-F996-4FA0-8CD9-1D6D5E359E28}"/>
              </a:ext>
            </a:extLst>
          </p:cNvPr>
          <p:cNvSpPr txBox="1"/>
          <p:nvPr/>
        </p:nvSpPr>
        <p:spPr>
          <a:xfrm>
            <a:off x="1952244" y="456999"/>
            <a:ext cx="3154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latin typeface="+mj-lt"/>
                <a:cs typeface="Times New Roman" panose="02020603050405020304" pitchFamily="18" charset="0"/>
              </a:rPr>
              <a:t>INTRODUZIONE</a:t>
            </a:r>
            <a:endParaRPr lang="it-IT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633E009-25D7-44A0-8654-40E13402F30B}"/>
              </a:ext>
            </a:extLst>
          </p:cNvPr>
          <p:cNvSpPr txBox="1"/>
          <p:nvPr/>
        </p:nvSpPr>
        <p:spPr>
          <a:xfrm>
            <a:off x="468798" y="2130035"/>
            <a:ext cx="407504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50" dirty="0"/>
              <a:t>Aumento età media italiana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50" dirty="0"/>
              <a:t>Ricaduta sul sistema sanitario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50" dirty="0"/>
              <a:t>Importanza del ruolo del MMG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6D368C-E9D9-4E1A-B890-D4B9C1196489}"/>
              </a:ext>
            </a:extLst>
          </p:cNvPr>
          <p:cNvSpPr txBox="1"/>
          <p:nvPr/>
        </p:nvSpPr>
        <p:spPr>
          <a:xfrm>
            <a:off x="468798" y="3449409"/>
            <a:ext cx="407504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50" dirty="0"/>
              <a:t>Monitoraggio attività MMG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it-IT" sz="1350" dirty="0"/>
              <a:t>Individuazione problematiche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it-IT" sz="1350" dirty="0"/>
              <a:t>Razionalizzazione risorse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it-IT" sz="1350" dirty="0"/>
              <a:t>Attuazione politiche efficaci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572B31B-C16B-4C0E-B166-BFF63A0D3A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8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>
            <a:extLst>
              <a:ext uri="{FF2B5EF4-FFF2-40B4-BE49-F238E27FC236}">
                <a16:creationId xmlns:a16="http://schemas.microsoft.com/office/drawing/2014/main" id="{4A001974-BD1B-4F34-9FCD-6C6B0A1840CD}"/>
              </a:ext>
            </a:extLst>
          </p:cNvPr>
          <p:cNvSpPr/>
          <p:nvPr/>
        </p:nvSpPr>
        <p:spPr>
          <a:xfrm>
            <a:off x="2838462" y="4646580"/>
            <a:ext cx="2229077" cy="900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D42F1F-3439-4631-880C-9B363579481D}"/>
              </a:ext>
            </a:extLst>
          </p:cNvPr>
          <p:cNvSpPr txBox="1"/>
          <p:nvPr/>
        </p:nvSpPr>
        <p:spPr>
          <a:xfrm>
            <a:off x="1065745" y="470324"/>
            <a:ext cx="48109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latin typeface="+mj-lt"/>
              </a:rPr>
              <a:t>OBIETTIVO DELLO STUDIO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2C3179-D69A-4586-9182-72842E3966D1}"/>
              </a:ext>
            </a:extLst>
          </p:cNvPr>
          <p:cNvSpPr txBox="1"/>
          <p:nvPr/>
        </p:nvSpPr>
        <p:spPr>
          <a:xfrm>
            <a:off x="2537670" y="1546605"/>
            <a:ext cx="2885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dirty="0"/>
              <a:t>Verifica della distribuzione delle prescrizioni effettuate da MMG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65E1951-E0AD-410F-BB79-7C7FA274A475}"/>
              </a:ext>
            </a:extLst>
          </p:cNvPr>
          <p:cNvCxnSpPr>
            <a:cxnSpLocks/>
          </p:cNvCxnSpPr>
          <p:nvPr/>
        </p:nvCxnSpPr>
        <p:spPr>
          <a:xfrm flipH="1">
            <a:off x="1932444" y="1876906"/>
            <a:ext cx="680379" cy="57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D6F83B1-7D14-4DF7-BCE3-CA69AF3AA7A7}"/>
              </a:ext>
            </a:extLst>
          </p:cNvPr>
          <p:cNvCxnSpPr>
            <a:cxnSpLocks/>
          </p:cNvCxnSpPr>
          <p:nvPr/>
        </p:nvCxnSpPr>
        <p:spPr>
          <a:xfrm flipH="1">
            <a:off x="2679655" y="2179536"/>
            <a:ext cx="457200" cy="328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DFFBD11-3304-465B-AC2E-6F94C2583839}"/>
              </a:ext>
            </a:extLst>
          </p:cNvPr>
          <p:cNvCxnSpPr>
            <a:cxnSpLocks/>
          </p:cNvCxnSpPr>
          <p:nvPr/>
        </p:nvCxnSpPr>
        <p:spPr>
          <a:xfrm>
            <a:off x="5141720" y="2179536"/>
            <a:ext cx="524378" cy="328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FBC455D-3B6A-498F-9C12-01820B15FD13}"/>
              </a:ext>
            </a:extLst>
          </p:cNvPr>
          <p:cNvCxnSpPr>
            <a:cxnSpLocks/>
          </p:cNvCxnSpPr>
          <p:nvPr/>
        </p:nvCxnSpPr>
        <p:spPr>
          <a:xfrm>
            <a:off x="5486428" y="1870064"/>
            <a:ext cx="591879" cy="141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C59E8EF-3474-4B02-931B-A7E80E7D9BEE}"/>
              </a:ext>
            </a:extLst>
          </p:cNvPr>
          <p:cNvSpPr txBox="1"/>
          <p:nvPr/>
        </p:nvSpPr>
        <p:spPr>
          <a:xfrm>
            <a:off x="6200234" y="2003765"/>
            <a:ext cx="1391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Farmaci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C4F301A-60CE-4C54-8F04-F963062710AF}"/>
              </a:ext>
            </a:extLst>
          </p:cNvPr>
          <p:cNvSpPr txBox="1"/>
          <p:nvPr/>
        </p:nvSpPr>
        <p:spPr>
          <a:xfrm>
            <a:off x="1033669" y="2553355"/>
            <a:ext cx="17840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Esami di laboratorio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9295D4A-B5AC-430B-9DA0-0B5D52048A87}"/>
              </a:ext>
            </a:extLst>
          </p:cNvPr>
          <p:cNvSpPr txBox="1"/>
          <p:nvPr/>
        </p:nvSpPr>
        <p:spPr>
          <a:xfrm>
            <a:off x="5225175" y="2606219"/>
            <a:ext cx="1838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Esami strumentali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63EAB63-CCDD-4C56-8D8D-CF7A1B926874}"/>
              </a:ext>
            </a:extLst>
          </p:cNvPr>
          <p:cNvSpPr txBox="1"/>
          <p:nvPr/>
        </p:nvSpPr>
        <p:spPr>
          <a:xfrm>
            <a:off x="261211" y="1873333"/>
            <a:ext cx="17840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Visite specialistiche</a:t>
            </a: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920E5B2F-E05B-46D3-8BA8-DB7DB81CD7B6}"/>
              </a:ext>
            </a:extLst>
          </p:cNvPr>
          <p:cNvSpPr/>
          <p:nvPr/>
        </p:nvSpPr>
        <p:spPr>
          <a:xfrm>
            <a:off x="3684233" y="2252251"/>
            <a:ext cx="576469" cy="817522"/>
          </a:xfrm>
          <a:prstGeom prst="downArrow">
            <a:avLst>
              <a:gd name="adj1" fmla="val 21974"/>
              <a:gd name="adj2" fmla="val 65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591DFB9-25FD-4B96-B456-7BF5736225FE}"/>
              </a:ext>
            </a:extLst>
          </p:cNvPr>
          <p:cNvSpPr txBox="1"/>
          <p:nvPr/>
        </p:nvSpPr>
        <p:spPr>
          <a:xfrm>
            <a:off x="3091800" y="3209027"/>
            <a:ext cx="39557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Pazienti suddivisi per: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50" dirty="0"/>
              <a:t>Fasce d’età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50" dirty="0"/>
              <a:t>Sesso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0A70382-5E52-4398-8875-D4120AE4D4D3}"/>
              </a:ext>
            </a:extLst>
          </p:cNvPr>
          <p:cNvSpPr txBox="1"/>
          <p:nvPr/>
        </p:nvSpPr>
        <p:spPr>
          <a:xfrm>
            <a:off x="2985429" y="4658819"/>
            <a:ext cx="2172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Confronto con i risultati della letteratura precedente (dati ISTAT rielaborati).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E94C299-CE7D-4F65-A89F-14F3BDF108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9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7" grpId="0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0F9589-779B-4811-805C-34828979B54C}"/>
              </a:ext>
            </a:extLst>
          </p:cNvPr>
          <p:cNvSpPr txBox="1"/>
          <p:nvPr/>
        </p:nvSpPr>
        <p:spPr>
          <a:xfrm>
            <a:off x="536180" y="321832"/>
            <a:ext cx="5744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it-IT" sz="3000" b="1" dirty="0">
                <a:solidFill>
                  <a:prstClr val="black"/>
                </a:solidFill>
                <a:latin typeface="Trebuchet MS" panose="020B0603020202020204"/>
              </a:rPr>
              <a:t>LETTERATURA PRECEDENTE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02FC45C-697F-45D7-BFBB-7ADDEACE9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2" y="3803349"/>
            <a:ext cx="5421086" cy="296609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146F431-9E3F-4397-98A2-83607BD0F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201193"/>
            <a:ext cx="7151563" cy="22767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0354DAC-F92A-453B-81BB-14AA129A230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6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65869B-76B7-4CA6-87F0-5D3BCF3286A7}"/>
              </a:ext>
            </a:extLst>
          </p:cNvPr>
          <p:cNvSpPr txBox="1"/>
          <p:nvPr/>
        </p:nvSpPr>
        <p:spPr>
          <a:xfrm>
            <a:off x="950536" y="5686817"/>
            <a:ext cx="63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it-IT" dirty="0">
                <a:solidFill>
                  <a:prstClr val="black"/>
                </a:solidFill>
                <a:latin typeface="Trebuchet MS" panose="020B0603020202020204"/>
              </a:rPr>
              <a:t>Raccolta di dati su «La cura e il ricorso ai servizi sanitari» dell’ISTAT datato 2013.</a:t>
            </a:r>
          </a:p>
        </p:txBody>
      </p:sp>
      <p:graphicFrame>
        <p:nvGraphicFramePr>
          <p:cNvPr id="6" name="Segnaposto contenuto 9">
            <a:extLst>
              <a:ext uri="{FF2B5EF4-FFF2-40B4-BE49-F238E27FC236}">
                <a16:creationId xmlns:a16="http://schemas.microsoft.com/office/drawing/2014/main" id="{81CD3FFA-EA92-4F1D-A196-F13E6437F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499071"/>
              </p:ext>
            </p:extLst>
          </p:nvPr>
        </p:nvGraphicFramePr>
        <p:xfrm>
          <a:off x="0" y="2204344"/>
          <a:ext cx="2984657" cy="317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Segnaposto contenuto 9">
            <a:extLst>
              <a:ext uri="{FF2B5EF4-FFF2-40B4-BE49-F238E27FC236}">
                <a16:creationId xmlns:a16="http://schemas.microsoft.com/office/drawing/2014/main" id="{2E9E7182-CD20-4C99-8FA8-EFF591EB3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010922"/>
              </p:ext>
            </p:extLst>
          </p:nvPr>
        </p:nvGraphicFramePr>
        <p:xfrm>
          <a:off x="5976257" y="2188022"/>
          <a:ext cx="2984657" cy="281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Segnaposto contenuto 9">
            <a:extLst>
              <a:ext uri="{FF2B5EF4-FFF2-40B4-BE49-F238E27FC236}">
                <a16:creationId xmlns:a16="http://schemas.microsoft.com/office/drawing/2014/main" id="{4D6DF7B6-71B7-48B4-B3CC-F5ABB7FF32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20004"/>
              </p:ext>
            </p:extLst>
          </p:nvPr>
        </p:nvGraphicFramePr>
        <p:xfrm>
          <a:off x="2911778" y="2204354"/>
          <a:ext cx="2984657" cy="317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0B1E79-1784-4735-AAD3-61245697A413}"/>
              </a:ext>
            </a:extLst>
          </p:cNvPr>
          <p:cNvSpPr txBox="1"/>
          <p:nvPr/>
        </p:nvSpPr>
        <p:spPr>
          <a:xfrm>
            <a:off x="738264" y="623871"/>
            <a:ext cx="6560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LETTERATURA PRECEDENTE BASATA SU INTERVISTE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828C1BB-8793-4E1D-BD17-8B55F4A50AA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1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7A6CBA-A4FD-4327-B597-82C1F82D9D8C}"/>
              </a:ext>
            </a:extLst>
          </p:cNvPr>
          <p:cNvSpPr txBox="1"/>
          <p:nvPr/>
        </p:nvSpPr>
        <p:spPr>
          <a:xfrm>
            <a:off x="1907585" y="561206"/>
            <a:ext cx="4224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CASISTICA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C56C78-0EC8-4C81-8A95-B3E1A98BF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92" y="1659494"/>
            <a:ext cx="3171323" cy="291080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4BDA21-FBA4-485C-915C-0537E4370043}"/>
              </a:ext>
            </a:extLst>
          </p:cNvPr>
          <p:cNvSpPr txBox="1"/>
          <p:nvPr/>
        </p:nvSpPr>
        <p:spPr>
          <a:xfrm>
            <a:off x="3677758" y="1704272"/>
            <a:ext cx="3355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Sono stati raccolti i dati di 14 MMG per un totale 18.308 pazienti, appartenenti alla AFT22 della Val Bisagno.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2B3735-A4AC-43AA-928B-6CF2374F12B6}"/>
              </a:ext>
            </a:extLst>
          </p:cNvPr>
          <p:cNvSpPr txBox="1"/>
          <p:nvPr/>
        </p:nvSpPr>
        <p:spPr>
          <a:xfrm>
            <a:off x="3677758" y="2859448"/>
            <a:ext cx="3585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Le informazioni sono state raccolte tramite l’utilizzo di 3 query in SQL all’interno del database </a:t>
            </a:r>
            <a:r>
              <a:rPr lang="it-IT" sz="1600" dirty="0" err="1"/>
              <a:t>Millewin</a:t>
            </a:r>
            <a:r>
              <a:rPr lang="it-IT" sz="1600" dirty="0"/>
              <a:t>®, estraendo quelle contenute nel periodo di tempo compreso tra il 01/01/2018 e il 31/12/2018.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880A062-53A9-404C-AED7-F5FAB93A45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8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F11168-2B35-4CF4-8F0B-FF55D17B89B4}"/>
              </a:ext>
            </a:extLst>
          </p:cNvPr>
          <p:cNvSpPr txBox="1"/>
          <p:nvPr/>
        </p:nvSpPr>
        <p:spPr>
          <a:xfrm>
            <a:off x="2473036" y="457943"/>
            <a:ext cx="3221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/>
              <a:t>METODI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755833-B4AD-4D2F-AF16-0E8906844A5A}"/>
              </a:ext>
            </a:extLst>
          </p:cNvPr>
          <p:cNvSpPr txBox="1"/>
          <p:nvPr/>
        </p:nvSpPr>
        <p:spPr>
          <a:xfrm>
            <a:off x="176646" y="1392617"/>
            <a:ext cx="3221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I dati raccolti sono stati riportati su tabelle del programma Excel, grazie al quale sono state create tabelle pivot per l’elaborazione dei dati e dei grafici per la raffigurazione dei risultati.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B4DE30-4224-4B1C-A201-8470F0A52B29}"/>
              </a:ext>
            </a:extLst>
          </p:cNvPr>
          <p:cNvSpPr txBox="1"/>
          <p:nvPr/>
        </p:nvSpPr>
        <p:spPr>
          <a:xfrm>
            <a:off x="3900194" y="4341255"/>
            <a:ext cx="3082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I dati sono stati sottoposti a metodi statistici per il calcolo della significatività del campione.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969EC3F-92EA-4B74-A77B-42D4995F9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55" y="1229317"/>
            <a:ext cx="3411401" cy="243671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C713B13-A084-4BDE-96A0-68B2B0B14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97" y="3533028"/>
            <a:ext cx="2909705" cy="235778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C8D92F1-F94E-4366-9514-6FA75682B23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5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8520E9-640B-409B-BFA0-FBEB7B0B47C1}"/>
              </a:ext>
            </a:extLst>
          </p:cNvPr>
          <p:cNvSpPr txBox="1"/>
          <p:nvPr/>
        </p:nvSpPr>
        <p:spPr>
          <a:xfrm>
            <a:off x="19273" y="408948"/>
            <a:ext cx="8454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latin typeface="+mj-lt"/>
              </a:rPr>
              <a:t>NUMERO MEDIO PRESCRIZIONI FARMACI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E28364-A9F6-4833-9930-942CD7D4F2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85" y="5309304"/>
            <a:ext cx="447950" cy="575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E9130BD-925E-43BF-AD01-C112DD5E3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564" y="1658328"/>
            <a:ext cx="3352111" cy="432197"/>
          </a:xfrm>
        </p:spPr>
        <p:txBody>
          <a:bodyPr/>
          <a:lstStyle/>
          <a:p>
            <a:r>
              <a:rPr lang="it-IT" dirty="0"/>
              <a:t>Risultati </a:t>
            </a:r>
            <a:r>
              <a:rPr lang="it-IT" dirty="0" err="1"/>
              <a:t>Onder</a:t>
            </a:r>
            <a:r>
              <a:rPr lang="it-IT" dirty="0"/>
              <a:t> G. </a:t>
            </a:r>
            <a:r>
              <a:rPr lang="it-IT" i="1" dirty="0"/>
              <a:t>et al. </a:t>
            </a:r>
            <a:r>
              <a:rPr lang="it-IT" dirty="0"/>
              <a:t>[2016]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D65FC2CD-C980-45B5-A139-BA0CC74FFF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82564" y="2765020"/>
            <a:ext cx="3319864" cy="2544283"/>
          </a:xfrm>
          <a:prstGeom prst="rect">
            <a:avLst/>
          </a:prstGeom>
        </p:spPr>
      </p:pic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B0E3836-BB39-40DE-97C9-83701ABD2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03152" y="1299748"/>
            <a:ext cx="3139214" cy="432197"/>
          </a:xfrm>
        </p:spPr>
        <p:txBody>
          <a:bodyPr/>
          <a:lstStyle/>
          <a:p>
            <a:r>
              <a:rPr lang="it-IT" dirty="0"/>
              <a:t>Nostri risultati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51BC302C-85A7-441F-AC01-9DCCE55A4D2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007871"/>
              </p:ext>
            </p:extLst>
          </p:nvPr>
        </p:nvGraphicFramePr>
        <p:xfrm>
          <a:off x="3534675" y="2189560"/>
          <a:ext cx="3977749" cy="311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0F983F3-5BBA-4811-8453-35E371CDBADD}"/>
              </a:ext>
            </a:extLst>
          </p:cNvPr>
          <p:cNvCxnSpPr/>
          <p:nvPr/>
        </p:nvCxnSpPr>
        <p:spPr>
          <a:xfrm flipH="1">
            <a:off x="2768089" y="2693155"/>
            <a:ext cx="122465" cy="30545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1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8520E9-640B-409B-BFA0-FBEB7B0B47C1}"/>
              </a:ext>
            </a:extLst>
          </p:cNvPr>
          <p:cNvSpPr txBox="1"/>
          <p:nvPr/>
        </p:nvSpPr>
        <p:spPr>
          <a:xfrm>
            <a:off x="327519" y="415924"/>
            <a:ext cx="6755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latin typeface="+mj-lt"/>
              </a:rPr>
              <a:t>NUMERO MEDIO PRESCRIZIONI ESAMI DI LABORATORIO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E9130BD-925E-43BF-AD01-C112DD5E3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67" y="1734184"/>
            <a:ext cx="3139217" cy="432197"/>
          </a:xfrm>
        </p:spPr>
        <p:txBody>
          <a:bodyPr/>
          <a:lstStyle/>
          <a:p>
            <a:r>
              <a:rPr lang="it-IT" dirty="0"/>
              <a:t>Risultati ISTAT [2013]</a:t>
            </a:r>
          </a:p>
        </p:txBody>
      </p:sp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3C822863-6ABF-46B8-82D3-4A9F0425761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0012089"/>
              </p:ext>
            </p:extLst>
          </p:nvPr>
        </p:nvGraphicFramePr>
        <p:xfrm>
          <a:off x="342899" y="2504824"/>
          <a:ext cx="3473285" cy="364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B0E3836-BB39-40DE-97C9-83701ABD2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16185" y="1752107"/>
            <a:ext cx="3139214" cy="432197"/>
          </a:xfrm>
        </p:spPr>
        <p:txBody>
          <a:bodyPr/>
          <a:lstStyle/>
          <a:p>
            <a:r>
              <a:rPr lang="it-IT" dirty="0"/>
              <a:t>Nostri risultati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E4A1A74D-ABC2-4FF6-9C65-1A1026A091B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15208230"/>
              </p:ext>
            </p:extLst>
          </p:nvPr>
        </p:nvGraphicFramePr>
        <p:xfrm>
          <a:off x="3977546" y="2468966"/>
          <a:ext cx="3481086" cy="386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0336FCED-EF4A-43DB-B96A-32904C218F9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67" y="5683614"/>
            <a:ext cx="760224" cy="89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8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10" grpId="0">
        <p:bldAsOne/>
      </p:bldGraphic>
      <p:bldP spid="8" grpId="0" build="p"/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1062</TotalTime>
  <Words>1230</Words>
  <Application>Microsoft Office PowerPoint</Application>
  <PresentationFormat>Presentazione su schermo (4:3)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Sfaccettatura</vt:lpstr>
      <vt:lpstr>UNIVERSITÀ DEGLI STUDI DI GENOVA SCUOLA DI SCIENZE MEDICHE E FARMACEUTICHE CORSO DI LAUREA IN MEDICINA E CHIRURGIA ANNO ACCADEMICO 2018-2019       Utilizzo di farmaci e indagini diagnostiche con il progredire dell’età: analisi delle prescrizioni di un gruppo di medici di famiglia in una AFT genovese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NUMERO MEDIO FARMACI PER SESSO</vt:lpstr>
      <vt:lpstr>NUMERO MEDIO ESAMI DI LABORATORIO PER SESSO</vt:lpstr>
      <vt:lpstr>NUMERO MEDIO ESAMI STRUMENTALI PER SESSO</vt:lpstr>
      <vt:lpstr>NUMERO MEDIO VISITE SPECIALISTICHE PER SESSO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GENOVA SCUOLA DI SCIENZE MEDICHE E FARMACEUTICHE CORSO DI LAUREA IN MEDICINA E CHIRURGIA ANNO ACCADEMICO 2018-2019       Utilizzo di farmaci e indagini diagnostiche con il progredire dell’età: analisi delle prescrizioni di un gruppo di medici di famiglia in una AFT genovese </dc:title>
  <dc:creator>Alessandro Properzi</dc:creator>
  <cp:lastModifiedBy>Luca Properzi</cp:lastModifiedBy>
  <cp:revision>104</cp:revision>
  <dcterms:created xsi:type="dcterms:W3CDTF">2019-07-23T21:23:26Z</dcterms:created>
  <dcterms:modified xsi:type="dcterms:W3CDTF">2019-07-26T10:36:30Z</dcterms:modified>
</cp:coreProperties>
</file>